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259" r:id="rId3"/>
    <p:sldId id="260" r:id="rId4"/>
    <p:sldId id="266" r:id="rId5"/>
    <p:sldId id="261" r:id="rId6"/>
    <p:sldId id="262" r:id="rId7"/>
    <p:sldId id="263" r:id="rId8"/>
    <p:sldId id="264" r:id="rId9"/>
    <p:sldId id="265" r:id="rId10"/>
    <p:sldId id="268" r:id="rId11"/>
    <p:sldId id="276" r:id="rId12"/>
    <p:sldId id="269" r:id="rId13"/>
    <p:sldId id="277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91" r:id="rId22"/>
    <p:sldId id="290" r:id="rId23"/>
    <p:sldId id="280" r:id="rId24"/>
    <p:sldId id="281" r:id="rId25"/>
    <p:sldId id="292" r:id="rId26"/>
    <p:sldId id="282" r:id="rId27"/>
    <p:sldId id="283" r:id="rId28"/>
    <p:sldId id="293" r:id="rId29"/>
    <p:sldId id="284" r:id="rId30"/>
    <p:sldId id="294" r:id="rId31"/>
    <p:sldId id="285" r:id="rId32"/>
    <p:sldId id="288" r:id="rId33"/>
    <p:sldId id="287" r:id="rId34"/>
    <p:sldId id="296" r:id="rId35"/>
    <p:sldId id="286" r:id="rId36"/>
    <p:sldId id="297" r:id="rId37"/>
    <p:sldId id="289" r:id="rId38"/>
    <p:sldId id="298" r:id="rId39"/>
    <p:sldId id="299" r:id="rId40"/>
    <p:sldId id="30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3393"/>
    <a:srgbClr val="D7D8D3"/>
    <a:srgbClr val="B08EC2"/>
    <a:srgbClr val="310D2A"/>
    <a:srgbClr val="613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0"/>
    <p:restoredTop sz="96327"/>
  </p:normalViewPr>
  <p:slideViewPr>
    <p:cSldViewPr snapToGrid="0">
      <p:cViewPr varScale="1">
        <p:scale>
          <a:sx n="106" d="100"/>
          <a:sy n="106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17723-2C1B-4464-A059-A3AB6B3A0F8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6CB9-1F0A-40C0-B8AA-95464FDA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9BE8-5BE5-6BA8-E47D-90CCC42D9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389D9-DF3A-AAAE-17D0-45AA6DD20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3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C03D43-4442-3228-FA20-51E665736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1633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3519-8841-0FE3-CDE1-6DE40B03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BCBCC-EB10-D855-9858-882E223B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7DCB4-2806-7280-0636-0588438D2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13D119-7171-3506-0CEC-CD5F2BE5A0E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453640" y="3354388"/>
            <a:ext cx="5029200" cy="0"/>
          </a:xfrm>
          <a:prstGeom prst="line">
            <a:avLst/>
          </a:prstGeom>
          <a:ln w="698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D3B76C-5FBC-2EB7-E183-354163BC4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406904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97B1-492A-F695-17F1-88294937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D02D7-891C-F1FD-7E6F-4B6430EB2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51-5823-CD75-61D0-F1DF2C9F1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20DE65-7CEF-0301-F808-01839F4E86C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453640" y="3354388"/>
            <a:ext cx="5029200" cy="0"/>
          </a:xfrm>
          <a:prstGeom prst="line">
            <a:avLst/>
          </a:prstGeom>
          <a:ln w="698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4E49F-FCDC-49CC-0029-11E66317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41632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480B-4F55-3F8C-331D-F3E8AB75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1FA8-A640-72AB-438B-33D5B62F8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18AA8-F4D0-B613-1A5B-4E53D0F697FA}"/>
              </a:ext>
            </a:extLst>
          </p:cNvPr>
          <p:cNvCxnSpPr>
            <a:cxnSpLocks/>
          </p:cNvCxnSpPr>
          <p:nvPr userDrawn="1"/>
        </p:nvCxnSpPr>
        <p:spPr>
          <a:xfrm>
            <a:off x="437408" y="1472539"/>
            <a:ext cx="11317184" cy="0"/>
          </a:xfrm>
          <a:prstGeom prst="line">
            <a:avLst/>
          </a:prstGeom>
          <a:ln w="698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7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613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480B-4F55-3F8C-331D-F3E8AB75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1FA8-A640-72AB-438B-33D5B62F8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18AA8-F4D0-B613-1A5B-4E53D0F697FA}"/>
              </a:ext>
            </a:extLst>
          </p:cNvPr>
          <p:cNvCxnSpPr>
            <a:cxnSpLocks/>
          </p:cNvCxnSpPr>
          <p:nvPr userDrawn="1"/>
        </p:nvCxnSpPr>
        <p:spPr>
          <a:xfrm>
            <a:off x="437408" y="1472539"/>
            <a:ext cx="11317184" cy="0"/>
          </a:xfrm>
          <a:prstGeom prst="line">
            <a:avLst/>
          </a:prstGeom>
          <a:ln w="698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8E32A-BA82-3959-E8C3-20C1E20CA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69594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480B-4F55-3F8C-331D-F3E8AB75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1FA8-A640-72AB-438B-33D5B62F8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18AA8-F4D0-B613-1A5B-4E53D0F697FA}"/>
              </a:ext>
            </a:extLst>
          </p:cNvPr>
          <p:cNvCxnSpPr>
            <a:cxnSpLocks/>
          </p:cNvCxnSpPr>
          <p:nvPr userDrawn="1"/>
        </p:nvCxnSpPr>
        <p:spPr>
          <a:xfrm>
            <a:off x="437408" y="1472539"/>
            <a:ext cx="11317184" cy="0"/>
          </a:xfrm>
          <a:prstGeom prst="line">
            <a:avLst/>
          </a:prstGeom>
          <a:ln w="698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BAB122-B52C-252A-25C2-3329A54FD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4469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480B-4F55-3F8C-331D-F3E8AB75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1FA8-A640-72AB-438B-33D5B62F8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A18AA8-F4D0-B613-1A5B-4E53D0F697FA}"/>
              </a:ext>
            </a:extLst>
          </p:cNvPr>
          <p:cNvCxnSpPr>
            <a:cxnSpLocks/>
          </p:cNvCxnSpPr>
          <p:nvPr userDrawn="1"/>
        </p:nvCxnSpPr>
        <p:spPr>
          <a:xfrm>
            <a:off x="437408" y="1472539"/>
            <a:ext cx="11317184" cy="0"/>
          </a:xfrm>
          <a:prstGeom prst="line">
            <a:avLst/>
          </a:prstGeom>
          <a:ln w="698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9C0D9-B9AD-B869-5508-20D055D70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61446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9FB1-0818-DA32-FB8C-4B4BB90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159E4-2A4C-EFE0-8BEE-81736443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6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5F79-CEE2-03CC-DA85-9A98306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888F5-C8E2-0D13-37E1-5209CF76B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B8CFA-A965-EB14-396B-78CFB9F18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416798-EA5D-84D2-1709-248A201D35B4}"/>
              </a:ext>
            </a:extLst>
          </p:cNvPr>
          <p:cNvCxnSpPr>
            <a:cxnSpLocks/>
          </p:cNvCxnSpPr>
          <p:nvPr userDrawn="1"/>
        </p:nvCxnSpPr>
        <p:spPr>
          <a:xfrm>
            <a:off x="437408" y="1472539"/>
            <a:ext cx="11317184" cy="0"/>
          </a:xfrm>
          <a:prstGeom prst="line">
            <a:avLst/>
          </a:prstGeom>
          <a:ln w="698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802E7C-6E16-5D2E-846B-81701E06C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73795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0FE3-D85B-44BD-685B-730F0AED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841C0-F4C5-DE5E-9ADE-D7674D7F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8CD2A-D53C-705A-C0F2-648A95F35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3B6DA-A9CE-2967-79B9-85A31D3E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9D741-FEB3-A831-F57A-C277C508C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571C5C-EBF8-AEC7-FA5A-FFEE2E9BE5D8}"/>
              </a:ext>
            </a:extLst>
          </p:cNvPr>
          <p:cNvCxnSpPr>
            <a:cxnSpLocks/>
          </p:cNvCxnSpPr>
          <p:nvPr userDrawn="1"/>
        </p:nvCxnSpPr>
        <p:spPr>
          <a:xfrm>
            <a:off x="437408" y="1472539"/>
            <a:ext cx="11317184" cy="0"/>
          </a:xfrm>
          <a:prstGeom prst="line">
            <a:avLst/>
          </a:prstGeom>
          <a:ln w="698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6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1527-31C5-7195-61F8-A88414C5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3F55D2-B124-E854-176F-CEE026A640B0}"/>
              </a:ext>
            </a:extLst>
          </p:cNvPr>
          <p:cNvCxnSpPr>
            <a:cxnSpLocks/>
          </p:cNvCxnSpPr>
          <p:nvPr userDrawn="1"/>
        </p:nvCxnSpPr>
        <p:spPr>
          <a:xfrm>
            <a:off x="437408" y="1472539"/>
            <a:ext cx="11317184" cy="0"/>
          </a:xfrm>
          <a:prstGeom prst="line">
            <a:avLst/>
          </a:prstGeom>
          <a:ln w="698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E2AEAD-7F70-32CE-4EB4-8D61F055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471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5823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3150F2EE-5A5C-2742-7613-A61534B05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697"/>
          <a:stretch/>
        </p:blipFill>
        <p:spPr>
          <a:xfrm>
            <a:off x="-30480" y="5627244"/>
            <a:ext cx="12252960" cy="126562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6AA68-2774-8118-C6BC-C90570D9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244BB-D272-D3C5-A6D3-95534F727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01267C-226C-468D-3479-04B1A041D29D}"/>
              </a:ext>
            </a:extLst>
          </p:cNvPr>
          <p:cNvCxnSpPr/>
          <p:nvPr userDrawn="1"/>
        </p:nvCxnSpPr>
        <p:spPr>
          <a:xfrm>
            <a:off x="717550" y="9731375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827620-4264-F026-6FEB-F4AB975FBA95}"/>
              </a:ext>
            </a:extLst>
          </p:cNvPr>
          <p:cNvCxnSpPr/>
          <p:nvPr userDrawn="1"/>
        </p:nvCxnSpPr>
        <p:spPr>
          <a:xfrm>
            <a:off x="717550" y="9731375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heart with a cross and a drop of water&#10;&#10;Description automatically generated">
            <a:extLst>
              <a:ext uri="{FF2B5EF4-FFF2-40B4-BE49-F238E27FC236}">
                <a16:creationId xmlns:a16="http://schemas.microsoft.com/office/drawing/2014/main" id="{99739B54-6CC0-2BB3-7C85-9FDBB38C0A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7" y="6176963"/>
            <a:ext cx="378047" cy="488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62131-A449-99A8-70DC-A78CC24CC3A4}"/>
              </a:ext>
            </a:extLst>
          </p:cNvPr>
          <p:cNvSpPr txBox="1"/>
          <p:nvPr userDrawn="1"/>
        </p:nvSpPr>
        <p:spPr>
          <a:xfrm>
            <a:off x="688692" y="6366075"/>
            <a:ext cx="4653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2432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5357"/>
            <a:ext cx="9144000" cy="2387600"/>
          </a:xfrm>
        </p:spPr>
        <p:txBody>
          <a:bodyPr anchor="ctr">
            <a:noAutofit/>
          </a:bodyPr>
          <a:lstStyle/>
          <a:p>
            <a:r>
              <a:rPr lang="en-US" dirty="0"/>
              <a:t>FINANCIAL OFFICER</a:t>
            </a:r>
            <a:br>
              <a:rPr lang="en-US" dirty="0"/>
            </a:br>
            <a:r>
              <a:rPr lang="en-US" dirty="0"/>
              <a:t>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0CE98-3A2C-B349-946F-7BA69688A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2158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613393"/>
                </a:solidFill>
              </a:rPr>
              <a:t>Valuable Information for Financial Officers</a:t>
            </a:r>
          </a:p>
          <a:p>
            <a:endParaRPr lang="en-US" dirty="0"/>
          </a:p>
          <a:p>
            <a:r>
              <a:rPr lang="en-US" sz="2000" dirty="0"/>
              <a:t>Presented by Anita Werner, Treasurer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2C82F-2801-2690-444F-0E540344CD98}"/>
              </a:ext>
            </a:extLst>
          </p:cNvPr>
          <p:cNvSpPr txBox="1"/>
          <p:nvPr/>
        </p:nvSpPr>
        <p:spPr>
          <a:xfrm>
            <a:off x="3030279" y="1278307"/>
            <a:ext cx="6131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Lutheran Women </a:t>
            </a:r>
            <a:r>
              <a:rPr lang="en-US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Mission</a:t>
            </a:r>
          </a:p>
        </p:txBody>
      </p:sp>
    </p:spTree>
    <p:extLst>
      <p:ext uri="{BB962C8B-B14F-4D97-AF65-F5344CB8AC3E}">
        <p14:creationId xmlns:p14="http://schemas.microsoft.com/office/powerpoint/2010/main" val="75614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839140-9EEC-A165-3C76-87F1D474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22" y="765544"/>
            <a:ext cx="5077404" cy="449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6E85E9-5ECE-8E3B-B03A-7E22B0C3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194" y="279424"/>
            <a:ext cx="5851490" cy="1101934"/>
          </a:xfrm>
        </p:spPr>
        <p:txBody>
          <a:bodyPr>
            <a:noAutofit/>
          </a:bodyPr>
          <a:lstStyle/>
          <a:p>
            <a:r>
              <a:rPr lang="en-US" sz="3600" b="1" dirty="0"/>
              <a:t>Form 8822-B for District Presidents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C8127-F872-3660-8062-82318B69DDF8}"/>
              </a:ext>
            </a:extLst>
          </p:cNvPr>
          <p:cNvSpPr txBox="1"/>
          <p:nvPr/>
        </p:nvSpPr>
        <p:spPr>
          <a:xfrm>
            <a:off x="5826059" y="1660782"/>
            <a:ext cx="5551126" cy="392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 President is official contact for each LWML District.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Upon election, new DP must file Form 8822-B with IRS within 60 days of taking office (providing name and address).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DP should also provide a copy of Form 8822-B to the LWML Office.</a:t>
            </a:r>
          </a:p>
        </p:txBody>
      </p:sp>
    </p:spTree>
    <p:extLst>
      <p:ext uri="{BB962C8B-B14F-4D97-AF65-F5344CB8AC3E}">
        <p14:creationId xmlns:p14="http://schemas.microsoft.com/office/powerpoint/2010/main" val="237758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OPENING A </a:t>
            </a:r>
            <a:br>
              <a:rPr lang="en-US" b="1" dirty="0"/>
            </a:br>
            <a:r>
              <a:rPr lang="en-US" b="1" dirty="0"/>
              <a:t>BANK ACCOUNT</a:t>
            </a:r>
          </a:p>
        </p:txBody>
      </p:sp>
    </p:spTree>
    <p:extLst>
      <p:ext uri="{BB962C8B-B14F-4D97-AF65-F5344CB8AC3E}">
        <p14:creationId xmlns:p14="http://schemas.microsoft.com/office/powerpoint/2010/main" val="190553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4BB5B2-C3CC-D2CC-BD45-F6E58CD6F83A}"/>
              </a:ext>
            </a:extLst>
          </p:cNvPr>
          <p:cNvSpPr/>
          <p:nvPr/>
        </p:nvSpPr>
        <p:spPr>
          <a:xfrm>
            <a:off x="0" y="5413279"/>
            <a:ext cx="12222480" cy="14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274" y="219520"/>
            <a:ext cx="836140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Establishing a Bank Account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F0CBD-14D1-A183-F140-C3E84C76FCA6}"/>
              </a:ext>
            </a:extLst>
          </p:cNvPr>
          <p:cNvSpPr txBox="1"/>
          <p:nvPr/>
        </p:nvSpPr>
        <p:spPr>
          <a:xfrm>
            <a:off x="3965274" y="2084173"/>
            <a:ext cx="7858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 your bylaws for rules governing checks and checking/ savings accounts for your district, zone, or group.</a:t>
            </a:r>
          </a:p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As a signer on the account, the bank will require certain personal information to verify your identity.</a:t>
            </a:r>
          </a:p>
        </p:txBody>
      </p:sp>
      <p:pic>
        <p:nvPicPr>
          <p:cNvPr id="7" name="Picture 6" descr="A close-up of a bank building&#10;&#10;Description automatically generated">
            <a:extLst>
              <a:ext uri="{FF2B5EF4-FFF2-40B4-BE49-F238E27FC236}">
                <a16:creationId xmlns:a16="http://schemas.microsoft.com/office/drawing/2014/main" id="{47E660FE-34A3-ED82-FFEE-A382EB9D0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3722170" cy="688097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ABA1428-2FB2-B8DD-6E26-AE1202A76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697"/>
          <a:stretch/>
        </p:blipFill>
        <p:spPr>
          <a:xfrm>
            <a:off x="-30480" y="5627244"/>
            <a:ext cx="12252960" cy="1265629"/>
          </a:xfrm>
          <a:prstGeom prst="rect">
            <a:avLst/>
          </a:prstGeom>
        </p:spPr>
      </p:pic>
      <p:pic>
        <p:nvPicPr>
          <p:cNvPr id="10" name="Picture 9" descr="A heart with a cross and a drop of water&#10;&#10;Description automatically generated">
            <a:extLst>
              <a:ext uri="{FF2B5EF4-FFF2-40B4-BE49-F238E27FC236}">
                <a16:creationId xmlns:a16="http://schemas.microsoft.com/office/drawing/2014/main" id="{258D0B9F-400C-23B5-A757-4B91EBEB3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7" y="6176963"/>
            <a:ext cx="378047" cy="488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45807-D8B2-4898-8CEB-2B59F3EDB87F}"/>
              </a:ext>
            </a:extLst>
          </p:cNvPr>
          <p:cNvSpPr txBox="1"/>
          <p:nvPr/>
        </p:nvSpPr>
        <p:spPr>
          <a:xfrm>
            <a:off x="688692" y="6366075"/>
            <a:ext cx="4653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89578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7E6B38-EF4F-E3E8-C863-865F78942CC5}"/>
              </a:ext>
            </a:extLst>
          </p:cNvPr>
          <p:cNvSpPr txBox="1"/>
          <p:nvPr/>
        </p:nvSpPr>
        <p:spPr>
          <a:xfrm>
            <a:off x="4448432" y="720232"/>
            <a:ext cx="73975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open a bank account using the LWML national organization Employer Identification (EIN).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use your personal bank account for LWML business.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open an account in your name with LWML funds.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establish a line of credit.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894609C-D4D7-7619-674F-A31C964BC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257" y="1200064"/>
            <a:ext cx="5103351" cy="40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1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016049" cy="1325563"/>
          </a:xfrm>
        </p:spPr>
        <p:txBody>
          <a:bodyPr/>
          <a:lstStyle/>
          <a:p>
            <a:r>
              <a:rPr lang="en-US" b="1" dirty="0"/>
              <a:t>Financial Institution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AF785-1CD6-1968-FD4C-5B8FD546A049}"/>
              </a:ext>
            </a:extLst>
          </p:cNvPr>
          <p:cNvSpPr txBox="1"/>
          <p:nvPr/>
        </p:nvSpPr>
        <p:spPr>
          <a:xfrm>
            <a:off x="434544" y="1993130"/>
            <a:ext cx="5356655" cy="344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advanced mobile apps and technology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more branches and ATM’s nationwide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or Regional Banks vs. National Banks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DB4D0-9E87-CC0C-BB26-11A6B9B4B010}"/>
              </a:ext>
            </a:extLst>
          </p:cNvPr>
          <p:cNvSpPr txBox="1"/>
          <p:nvPr/>
        </p:nvSpPr>
        <p:spPr>
          <a:xfrm>
            <a:off x="6157641" y="1993131"/>
            <a:ext cx="5599815" cy="344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 Union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options than banks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Thousands of shared Co-op branch locations and surcharge free ATM’s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fees and better interest rates on savings accounts</a:t>
            </a:r>
          </a:p>
        </p:txBody>
      </p:sp>
    </p:spTree>
    <p:extLst>
      <p:ext uri="{BB962C8B-B14F-4D97-AF65-F5344CB8AC3E}">
        <p14:creationId xmlns:p14="http://schemas.microsoft.com/office/powerpoint/2010/main" val="170064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672C41-46CE-58FF-0981-D63173383C27}"/>
              </a:ext>
            </a:extLst>
          </p:cNvPr>
          <p:cNvSpPr txBox="1"/>
          <p:nvPr/>
        </p:nvSpPr>
        <p:spPr>
          <a:xfrm>
            <a:off x="6096000" y="1633540"/>
            <a:ext cx="5379691" cy="400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a Co-op network of shared branches nationwide.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LFCU to find location of shared branches in your area.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 opening and changes all completed online with electronic signatures.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be a feasible banking option for everyone.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19FFC8-51B5-94E9-ABA7-E8ECFE1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016049" cy="1325563"/>
          </a:xfrm>
        </p:spPr>
        <p:txBody>
          <a:bodyPr/>
          <a:lstStyle/>
          <a:p>
            <a:r>
              <a:rPr lang="en-US" b="1" dirty="0"/>
              <a:t>Another Option</a:t>
            </a:r>
          </a:p>
        </p:txBody>
      </p:sp>
      <p:pic>
        <p:nvPicPr>
          <p:cNvPr id="3" name="Picture 2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864997C8-CABF-2464-E701-344C290B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6" y="2876550"/>
            <a:ext cx="4838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Important Guidelines for Zones &amp;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3325-46EA-C112-E900-B92C1F8B1058}"/>
              </a:ext>
            </a:extLst>
          </p:cNvPr>
          <p:cNvSpPr txBox="1"/>
          <p:nvPr/>
        </p:nvSpPr>
        <p:spPr>
          <a:xfrm>
            <a:off x="337751" y="1744570"/>
            <a:ext cx="1135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LWML ZONES:</a:t>
            </a:r>
            <a:r>
              <a:rPr lang="en-US" sz="2400" b="1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Accounts should include both district and zone names.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(e.g., LWML Missouri District-Central Zone)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1B08F-1D28-354C-C824-F4DFC2CEF05D}"/>
              </a:ext>
            </a:extLst>
          </p:cNvPr>
          <p:cNvSpPr txBox="1"/>
          <p:nvPr/>
        </p:nvSpPr>
        <p:spPr>
          <a:xfrm>
            <a:off x="337751" y="2796165"/>
            <a:ext cx="107839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LWML GROUPS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Accounts should include both district and group names.</a:t>
            </a: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(e.g., LWML Missouri District-Trinity Evening Guild)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D805E-6C2B-4A66-D75B-43197B18170B}"/>
              </a:ext>
            </a:extLst>
          </p:cNvPr>
          <p:cNvSpPr txBox="1"/>
          <p:nvPr/>
        </p:nvSpPr>
        <p:spPr>
          <a:xfrm>
            <a:off x="337751" y="4160385"/>
            <a:ext cx="1135097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USE</a:t>
            </a:r>
            <a:endParaRPr lang="en-US" u="sng" dirty="0">
              <a:solidFill>
                <a:srgbClr val="61339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your district’s Employer Identification Number (EIN) to set up the account.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(You will need to reach out to your district for a completed 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W-9 Form.)</a:t>
            </a:r>
          </a:p>
        </p:txBody>
      </p:sp>
    </p:spTree>
    <p:extLst>
      <p:ext uri="{BB962C8B-B14F-4D97-AF65-F5344CB8AC3E}">
        <p14:creationId xmlns:p14="http://schemas.microsoft.com/office/powerpoint/2010/main" val="404251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016049" cy="1325563"/>
          </a:xfrm>
        </p:spPr>
        <p:txBody>
          <a:bodyPr/>
          <a:lstStyle/>
          <a:p>
            <a:r>
              <a:rPr lang="en-US" b="1" dirty="0"/>
              <a:t>W-9 Form for Districts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73BFB76-5D78-D70E-0A4E-24FCE6EE60EE}"/>
              </a:ext>
            </a:extLst>
          </p:cNvPr>
          <p:cNvSpPr/>
          <p:nvPr/>
        </p:nvSpPr>
        <p:spPr>
          <a:xfrm>
            <a:off x="545805" y="1580707"/>
            <a:ext cx="6117265" cy="4074569"/>
          </a:xfrm>
          <a:prstGeom prst="rect">
            <a:avLst/>
          </a:prstGeom>
          <a:blipFill>
            <a:blip r:embed="rId2" cstate="print"/>
            <a:stretch>
              <a:fillRect l="-2113" r="-212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77EF9-732F-711A-4923-BB85D89BD6DC}"/>
              </a:ext>
            </a:extLst>
          </p:cNvPr>
          <p:cNvSpPr txBox="1"/>
          <p:nvPr/>
        </p:nvSpPr>
        <p:spPr>
          <a:xfrm>
            <a:off x="7137991" y="1893894"/>
            <a:ext cx="3974805" cy="390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districts complete W-9 Form using official contact information (see Financial Officer Guidelines).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 current form from the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irs.gov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2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016049" cy="1325563"/>
          </a:xfrm>
        </p:spPr>
        <p:txBody>
          <a:bodyPr/>
          <a:lstStyle/>
          <a:p>
            <a:r>
              <a:rPr lang="en-US" b="1" dirty="0"/>
              <a:t>W-9 Form for Zones and Groups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B058783-FE05-C56B-B170-4B11094F10FD}"/>
              </a:ext>
            </a:extLst>
          </p:cNvPr>
          <p:cNvSpPr/>
          <p:nvPr/>
        </p:nvSpPr>
        <p:spPr>
          <a:xfrm>
            <a:off x="460743" y="1629119"/>
            <a:ext cx="6436243" cy="3942341"/>
          </a:xfrm>
          <a:prstGeom prst="rect">
            <a:avLst/>
          </a:prstGeom>
          <a:blipFill>
            <a:blip r:embed="rId2" cstate="print"/>
            <a:stretch>
              <a:fillRect l="-1807" r="-187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2D61A-0BF1-5817-DA3C-17F58F2EF60D}"/>
              </a:ext>
            </a:extLst>
          </p:cNvPr>
          <p:cNvSpPr txBox="1"/>
          <p:nvPr/>
        </p:nvSpPr>
        <p:spPr>
          <a:xfrm>
            <a:off x="7085211" y="2692683"/>
            <a:ext cx="4268589" cy="170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Zones and groups obtain a current W-9 Form from their LWML District —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LCMS District.</a:t>
            </a:r>
          </a:p>
        </p:txBody>
      </p:sp>
    </p:spTree>
    <p:extLst>
      <p:ext uri="{BB962C8B-B14F-4D97-AF65-F5344CB8AC3E}">
        <p14:creationId xmlns:p14="http://schemas.microsoft.com/office/powerpoint/2010/main" val="298413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Important Guidelines for Zones &amp;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56E11-0844-4FE5-4882-D189D5DBEC02}"/>
              </a:ext>
            </a:extLst>
          </p:cNvPr>
          <p:cNvSpPr txBox="1"/>
          <p:nvPr/>
        </p:nvSpPr>
        <p:spPr>
          <a:xfrm>
            <a:off x="337751" y="1690688"/>
            <a:ext cx="10344426" cy="359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 address should be the address of the zone/group financial officer who will receive account statements.  </a:t>
            </a:r>
          </a:p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address should be printed on checks unless required.</a:t>
            </a:r>
          </a:p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Set-up account with at least two authorized signers, but typically only one signature is required on disbursements unless your zone/group has specific requirements.</a:t>
            </a:r>
          </a:p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required, obtain Letter of Authorization from your district. 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Financial Officer Guidelines.</a:t>
            </a:r>
          </a:p>
        </p:txBody>
      </p:sp>
    </p:spTree>
    <p:extLst>
      <p:ext uri="{BB962C8B-B14F-4D97-AF65-F5344CB8AC3E}">
        <p14:creationId xmlns:p14="http://schemas.microsoft.com/office/powerpoint/2010/main" val="367961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BB3605-1482-7318-F413-89D87D0FC809}"/>
              </a:ext>
            </a:extLst>
          </p:cNvPr>
          <p:cNvSpPr/>
          <p:nvPr/>
        </p:nvSpPr>
        <p:spPr>
          <a:xfrm>
            <a:off x="8945526" y="1325526"/>
            <a:ext cx="3005469" cy="262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242878-5D1E-66D0-4528-1D31BE3F73B6}"/>
              </a:ext>
            </a:extLst>
          </p:cNvPr>
          <p:cNvSpPr/>
          <p:nvPr/>
        </p:nvSpPr>
        <p:spPr>
          <a:xfrm>
            <a:off x="-30480" y="5465136"/>
            <a:ext cx="12252960" cy="142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53C33-3336-6346-7AA9-4C038DB8B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-1"/>
            <a:ext cx="4572000" cy="6879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EFBC77-97A8-C0A8-2A0E-DA455733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573"/>
            <a:ext cx="7923028" cy="3903843"/>
          </a:xfrm>
        </p:spPr>
        <p:txBody>
          <a:bodyPr>
            <a:noAutofit/>
          </a:bodyPr>
          <a:lstStyle/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Familiarity with bylaws, policies &amp; procedures, and LWML Financial Officer Guidelines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Detail-oriented with a vision for the long term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Clear and methodical record-keeping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Possess teamwork spirit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Transparent and guided by LCMS beliefs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Understanding of nonprofit status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Heart for Lutheran Women in Mission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75EDBD2-D886-07C1-D496-A0A621EFA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697"/>
          <a:stretch/>
        </p:blipFill>
        <p:spPr>
          <a:xfrm>
            <a:off x="-30480" y="5627244"/>
            <a:ext cx="12252960" cy="1265629"/>
          </a:xfrm>
          <a:prstGeom prst="rect">
            <a:avLst/>
          </a:prstGeom>
        </p:spPr>
      </p:pic>
      <p:pic>
        <p:nvPicPr>
          <p:cNvPr id="13" name="Picture 12" descr="A heart with a cross and a drop of water&#10;&#10;Description automatically generated">
            <a:extLst>
              <a:ext uri="{FF2B5EF4-FFF2-40B4-BE49-F238E27FC236}">
                <a16:creationId xmlns:a16="http://schemas.microsoft.com/office/drawing/2014/main" id="{144DE835-CE31-5149-6B5E-58D1D502E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7" y="6176963"/>
            <a:ext cx="378047" cy="4880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5016D5-3825-2EA7-A2B5-88EF8ABBFE1B}"/>
              </a:ext>
            </a:extLst>
          </p:cNvPr>
          <p:cNvSpPr txBox="1"/>
          <p:nvPr/>
        </p:nvSpPr>
        <p:spPr>
          <a:xfrm>
            <a:off x="688692" y="6366075"/>
            <a:ext cx="4653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89346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8165"/>
            <a:ext cx="855566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How to verify your LWML district is a nonprofit?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D6641-278B-34BE-1E7F-F116E9E71F2B}"/>
              </a:ext>
            </a:extLst>
          </p:cNvPr>
          <p:cNvSpPr txBox="1"/>
          <p:nvPr/>
        </p:nvSpPr>
        <p:spPr>
          <a:xfrm>
            <a:off x="380748" y="1775616"/>
            <a:ext cx="10584964" cy="36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LWML district is a separate nonprofit organization under the IRS group exemption.</a:t>
            </a:r>
          </a:p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organization is LWML headquarters in St. Louis who holds the group exemption.</a:t>
            </a:r>
          </a:p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Subordinates are the individual LWML districts.</a:t>
            </a:r>
          </a:p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the LWML Treasurer for a letter verifying your district is a member of LWML’s Section 501 (c)(3) group exemption ruling.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46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/>
          <a:p>
            <a:r>
              <a:rPr lang="en-US" b="1" dirty="0"/>
              <a:t>RECORDS RETENTION </a:t>
            </a:r>
            <a:br>
              <a:rPr lang="en-US" b="1" dirty="0"/>
            </a:br>
            <a:r>
              <a:rPr lang="en-US" sz="4800" b="1" dirty="0"/>
              <a:t>AKA RECORDS 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189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FBFC-66F7-4978-C62B-44A08415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4" y="365125"/>
            <a:ext cx="1097368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Where to Find Records Mgmt. Policy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5E7BDA-1047-BBC4-CD31-31E2062A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14" y="1617330"/>
            <a:ext cx="6189063" cy="2497106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1AFBD39-024D-E96E-44EC-094C4DC7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300" y="3556001"/>
            <a:ext cx="6751586" cy="2165555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C2849C-CB22-8315-08D2-741A42674AFB}"/>
              </a:ext>
            </a:extLst>
          </p:cNvPr>
          <p:cNvSpPr/>
          <p:nvPr/>
        </p:nvSpPr>
        <p:spPr>
          <a:xfrm>
            <a:off x="9144000" y="4330700"/>
            <a:ext cx="1562100" cy="1041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1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Employer Identification Number (EIN)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888C2-EF88-21AA-5363-2BB15CE34CFB}"/>
              </a:ext>
            </a:extLst>
          </p:cNvPr>
          <p:cNvSpPr txBox="1"/>
          <p:nvPr/>
        </p:nvSpPr>
        <p:spPr>
          <a:xfrm>
            <a:off x="4076231" y="1586751"/>
            <a:ext cx="7052514" cy="562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aka Tax ID Number is specific to each district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IRS confirmation of EIN Issuance (IRS Form CP 575)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original is no longer in your files, you can request an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“IRS Verification of EIN Issuance”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letter (IRS 147c form letter).</a:t>
            </a:r>
          </a:p>
          <a:p>
            <a:pPr marL="690563" lvl="1" indent="-233363">
              <a:lnSpc>
                <a:spcPct val="112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IRS Business &amp; Specialty Tax Line at 800-829-4933 to request verification letter if needed.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 descr="Close-up of a clipboard with a pen and a keyboard&#10;&#10;Description automatically generated">
            <a:extLst>
              <a:ext uri="{FF2B5EF4-FFF2-40B4-BE49-F238E27FC236}">
                <a16:creationId xmlns:a16="http://schemas.microsoft.com/office/drawing/2014/main" id="{80C0BBC8-37E0-E41E-4059-AD569F003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27" y="1690688"/>
            <a:ext cx="3352800" cy="38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7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Also Note!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289D5-CD10-2277-B2BB-3EBAE1D21C52}"/>
              </a:ext>
            </a:extLst>
          </p:cNvPr>
          <p:cNvSpPr txBox="1"/>
          <p:nvPr/>
        </p:nvSpPr>
        <p:spPr>
          <a:xfrm>
            <a:off x="337751" y="1674033"/>
            <a:ext cx="9493821" cy="309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Retain any letter from the IRS stating your district meets the IRS Section 501(c)(3) requirements of exemption.</a:t>
            </a: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 letter verifying your district is a member of LWML’s 501 (c) (3) group exemption ruling, contact the LWML Treasurer (Anita Werner).</a:t>
            </a:r>
          </a:p>
        </p:txBody>
      </p:sp>
    </p:spTree>
    <p:extLst>
      <p:ext uri="{BB962C8B-B14F-4D97-AF65-F5344CB8AC3E}">
        <p14:creationId xmlns:p14="http://schemas.microsoft.com/office/powerpoint/2010/main" val="74906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016049" cy="1325563"/>
          </a:xfrm>
        </p:spPr>
        <p:txBody>
          <a:bodyPr/>
          <a:lstStyle/>
          <a:p>
            <a:r>
              <a:rPr lang="en-US" b="1" dirty="0"/>
              <a:t>Also Keep!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77EF9-732F-711A-4923-BB85D89BD6DC}"/>
              </a:ext>
            </a:extLst>
          </p:cNvPr>
          <p:cNvSpPr txBox="1"/>
          <p:nvPr/>
        </p:nvSpPr>
        <p:spPr>
          <a:xfrm>
            <a:off x="4081130" y="1806893"/>
            <a:ext cx="7272670" cy="359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 of Incorporation for your district filed with your state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 and/or incorporation  documents from your state</a:t>
            </a:r>
          </a:p>
          <a:p>
            <a:pPr lvl="1" indent="-254000">
              <a:lnSpc>
                <a:spcPct val="112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include a copy of certificate of good standing from your Secretary of State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set of bylaws with most recent approval date</a:t>
            </a:r>
          </a:p>
        </p:txBody>
      </p:sp>
      <p:pic>
        <p:nvPicPr>
          <p:cNvPr id="7" name="Picture 6" descr="A stack of papers with a stamp&#10;&#10;Description automatically generated">
            <a:extLst>
              <a:ext uri="{FF2B5EF4-FFF2-40B4-BE49-F238E27FC236}">
                <a16:creationId xmlns:a16="http://schemas.microsoft.com/office/drawing/2014/main" id="{9FEA13E8-16BC-CEED-4043-EAB47B1D8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4016" y="1182045"/>
            <a:ext cx="7772400" cy="53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5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7A3399-13E9-1C6E-20B0-3C952C979E09}"/>
              </a:ext>
            </a:extLst>
          </p:cNvPr>
          <p:cNvSpPr/>
          <p:nvPr/>
        </p:nvSpPr>
        <p:spPr>
          <a:xfrm>
            <a:off x="0" y="5413279"/>
            <a:ext cx="12222480" cy="14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REMEMBER!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DDB56-4CCF-0B22-EA71-672AB2579533}"/>
              </a:ext>
            </a:extLst>
          </p:cNvPr>
          <p:cNvSpPr txBox="1"/>
          <p:nvPr/>
        </p:nvSpPr>
        <p:spPr>
          <a:xfrm>
            <a:off x="337751" y="2501938"/>
            <a:ext cx="6968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all IRS correspondence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FOREVER.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ignore any IRS notices.</a:t>
            </a:r>
          </a:p>
        </p:txBody>
      </p:sp>
      <p:pic>
        <p:nvPicPr>
          <p:cNvPr id="7" name="Picture 6" descr="Close-up of a sign&#10;&#10;Description automatically generated">
            <a:extLst>
              <a:ext uri="{FF2B5EF4-FFF2-40B4-BE49-F238E27FC236}">
                <a16:creationId xmlns:a16="http://schemas.microsoft.com/office/drawing/2014/main" id="{4AE404A8-05EF-8193-BDAC-1979F3186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0"/>
            <a:ext cx="4572000" cy="685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FC4B0DC-DC1A-E91A-FC3A-893208E0B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697"/>
          <a:stretch/>
        </p:blipFill>
        <p:spPr>
          <a:xfrm>
            <a:off x="-30480" y="5627244"/>
            <a:ext cx="12252960" cy="1265629"/>
          </a:xfrm>
          <a:prstGeom prst="rect">
            <a:avLst/>
          </a:prstGeom>
        </p:spPr>
      </p:pic>
      <p:pic>
        <p:nvPicPr>
          <p:cNvPr id="10" name="Picture 9" descr="A heart with a cross and a drop of water&#10;&#10;Description automatically generated">
            <a:extLst>
              <a:ext uri="{FF2B5EF4-FFF2-40B4-BE49-F238E27FC236}">
                <a16:creationId xmlns:a16="http://schemas.microsoft.com/office/drawing/2014/main" id="{3BAC95C4-3E9F-33BB-D175-7F5A91D3D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7" y="6176963"/>
            <a:ext cx="378047" cy="488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74438-0F6C-6509-6E19-76004C61068D}"/>
              </a:ext>
            </a:extLst>
          </p:cNvPr>
          <p:cNvSpPr txBox="1"/>
          <p:nvPr/>
        </p:nvSpPr>
        <p:spPr>
          <a:xfrm>
            <a:off x="688692" y="6366075"/>
            <a:ext cx="4653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543068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lendar with a purple top&#10;&#10;Description automatically generated">
            <a:extLst>
              <a:ext uri="{FF2B5EF4-FFF2-40B4-BE49-F238E27FC236}">
                <a16:creationId xmlns:a16="http://schemas.microsoft.com/office/drawing/2014/main" id="{1D3E1959-3400-7B9F-9241-C12113F14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80708"/>
            <a:ext cx="4517921" cy="4070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District Roster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6A636-19AE-D554-8EC8-4D43B9F709F5}"/>
              </a:ext>
            </a:extLst>
          </p:cNvPr>
          <p:cNvSpPr txBox="1"/>
          <p:nvPr/>
        </p:nvSpPr>
        <p:spPr>
          <a:xfrm>
            <a:off x="3980331" y="1773745"/>
            <a:ext cx="7120060" cy="370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a current roster of Zones and Groups.</a:t>
            </a:r>
          </a:p>
          <a:p>
            <a:pPr marL="514350" lvl="1" indent="-254000">
              <a:lnSpc>
                <a:spcPct val="112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name of Zone/Group President</a:t>
            </a:r>
          </a:p>
          <a:p>
            <a:pPr marL="514350" lvl="1" indent="-254000">
              <a:lnSpc>
                <a:spcPct val="112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</a:t>
            </a:r>
          </a:p>
          <a:p>
            <a:pPr marL="514350" lvl="1" indent="-254000">
              <a:lnSpc>
                <a:spcPct val="112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</a:p>
          <a:p>
            <a:pPr marL="514350" lvl="1" indent="-254000">
              <a:lnSpc>
                <a:spcPct val="112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address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 roster to LWML office on or before January 1 of each year.</a:t>
            </a:r>
          </a:p>
        </p:txBody>
      </p:sp>
    </p:spTree>
    <p:extLst>
      <p:ext uri="{BB962C8B-B14F-4D97-AF65-F5344CB8AC3E}">
        <p14:creationId xmlns:p14="http://schemas.microsoft.com/office/powerpoint/2010/main" val="3873492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8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1CC7E-FA93-DE28-2D1A-72DF50D26998}"/>
              </a:ext>
            </a:extLst>
          </p:cNvPr>
          <p:cNvSpPr/>
          <p:nvPr/>
        </p:nvSpPr>
        <p:spPr>
          <a:xfrm>
            <a:off x="6420467" y="365125"/>
            <a:ext cx="5771533" cy="2413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Minimizing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3DBDC-6EC5-353D-10E5-E024F6ACB0BD}"/>
              </a:ext>
            </a:extLst>
          </p:cNvPr>
          <p:cNvSpPr txBox="1"/>
          <p:nvPr/>
        </p:nvSpPr>
        <p:spPr>
          <a:xfrm>
            <a:off x="416615" y="1574815"/>
            <a:ext cx="5771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Segregate duties to prevent misuse/misappropriation of assets.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88E65-0846-9083-2FA2-9D1FCE8EDAC9}"/>
              </a:ext>
            </a:extLst>
          </p:cNvPr>
          <p:cNvSpPr txBox="1"/>
          <p:nvPr/>
        </p:nvSpPr>
        <p:spPr>
          <a:xfrm>
            <a:off x="6945567" y="889440"/>
            <a:ext cx="4410005" cy="445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Notify Lutheran Trust for these events:</a:t>
            </a:r>
          </a:p>
          <a:p>
            <a:pPr marL="401638" indent="-401638">
              <a:lnSpc>
                <a:spcPct val="11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Runs/Walks that are on public/city streets</a:t>
            </a:r>
          </a:p>
          <a:p>
            <a:pPr marL="401638" indent="-401638">
              <a:lnSpc>
                <a:spcPct val="11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 kids to a camp</a:t>
            </a:r>
          </a:p>
          <a:p>
            <a:pPr marL="401638" indent="-401638">
              <a:lnSpc>
                <a:spcPct val="11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Movie/Video making/production</a:t>
            </a:r>
          </a:p>
          <a:p>
            <a:pPr marL="401638" indent="-401638">
              <a:lnSpc>
                <a:spcPct val="11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Convention events which include childcare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FA146-6BDF-697B-5E39-ADEE6266B254}"/>
              </a:ext>
            </a:extLst>
          </p:cNvPr>
          <p:cNvSpPr txBox="1"/>
          <p:nvPr/>
        </p:nvSpPr>
        <p:spPr>
          <a:xfrm>
            <a:off x="416616" y="3215392"/>
            <a:ext cx="5771532" cy="285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Crime Coverage</a:t>
            </a:r>
          </a:p>
          <a:p>
            <a:pPr marL="231775" indent="-231775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volunteers covered under an Employee Dishonesty Bond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(limit of $20,000 per occurrence)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1775" indent="-231775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not include Zone/Group volunteers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4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this Presentation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D54E7F-4A41-9CE1-7F9F-56D543E2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217"/>
            <a:ext cx="10515600" cy="3934513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800"/>
              </a:spcBef>
              <a:buNone/>
            </a:pPr>
            <a:r>
              <a:rPr lang="en-US" sz="2400" b="1" dirty="0"/>
              <a:t>Here’s what we’ll cover:</a:t>
            </a:r>
          </a:p>
          <a:p>
            <a:pPr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Nonprofit Status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Opening a Bank Account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Records Retention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Risk Management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Mite Offerings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Payments to National Organization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Legacy Gifts</a:t>
            </a:r>
          </a:p>
        </p:txBody>
      </p:sp>
    </p:spTree>
    <p:extLst>
      <p:ext uri="{BB962C8B-B14F-4D97-AF65-F5344CB8AC3E}">
        <p14:creationId xmlns:p14="http://schemas.microsoft.com/office/powerpoint/2010/main" val="2617674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/>
              <a:t>MITE OFFERINGS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01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90" y="1449911"/>
            <a:ext cx="393223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Mite Offering Remittances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F39A5-1474-F762-65EA-A2ACB30A1DF2}"/>
              </a:ext>
            </a:extLst>
          </p:cNvPr>
          <p:cNvSpPr txBox="1"/>
          <p:nvPr/>
        </p:nvSpPr>
        <p:spPr>
          <a:xfrm>
            <a:off x="6436015" y="613613"/>
            <a:ext cx="5607666" cy="129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Remit mite offerings to zone or district per the payment structure within your district.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5D138-A8C5-668D-E8D1-493F7851B01F}"/>
              </a:ext>
            </a:extLst>
          </p:cNvPr>
          <p:cNvSpPr txBox="1"/>
          <p:nvPr/>
        </p:nvSpPr>
        <p:spPr>
          <a:xfrm>
            <a:off x="6436015" y="2203845"/>
            <a:ext cx="560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Remit to district mite offerings.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2E641-FC81-4B28-BEE2-378686612E85}"/>
              </a:ext>
            </a:extLst>
          </p:cNvPr>
          <p:cNvSpPr txBox="1"/>
          <p:nvPr/>
        </p:nvSpPr>
        <p:spPr>
          <a:xfrm>
            <a:off x="6436015" y="3111802"/>
            <a:ext cx="5607666" cy="26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Remit 25% of mite offerings received monthly to LWML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Office.</a:t>
            </a:r>
          </a:p>
          <a:p>
            <a:pPr marL="231775" indent="-231775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Remittances must be accompanied by a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 Remittance Voucher.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0076C-D2C1-A053-9F76-14FDAAFE88F1}"/>
              </a:ext>
            </a:extLst>
          </p:cNvPr>
          <p:cNvSpPr txBox="1"/>
          <p:nvPr/>
        </p:nvSpPr>
        <p:spPr>
          <a:xfrm>
            <a:off x="5121848" y="676509"/>
            <a:ext cx="1399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3195D-8BD0-7821-AC48-06EAD3B62271}"/>
              </a:ext>
            </a:extLst>
          </p:cNvPr>
          <p:cNvSpPr txBox="1"/>
          <p:nvPr/>
        </p:nvSpPr>
        <p:spPr>
          <a:xfrm>
            <a:off x="5121848" y="2250011"/>
            <a:ext cx="1399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556B8-81F3-218C-557C-0733512A48CD}"/>
              </a:ext>
            </a:extLst>
          </p:cNvPr>
          <p:cNvSpPr txBox="1"/>
          <p:nvPr/>
        </p:nvSpPr>
        <p:spPr>
          <a:xfrm>
            <a:off x="5121848" y="3212433"/>
            <a:ext cx="1399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A0F14E-FB4C-159E-A4BC-00DF6BDA08A7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5821825" y="1045841"/>
            <a:ext cx="0" cy="120417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EDA902-741B-2A2C-F8D5-DC4BB972513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821825" y="2619343"/>
            <a:ext cx="0" cy="59309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white box with purple and yellow graphics&#10;&#10;Description automatically generated">
            <a:extLst>
              <a:ext uri="{FF2B5EF4-FFF2-40B4-BE49-F238E27FC236}">
                <a16:creationId xmlns:a16="http://schemas.microsoft.com/office/drawing/2014/main" id="{EDE02B73-ACFB-2A13-DAFC-FFDD90995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1" y="2847244"/>
            <a:ext cx="2876107" cy="28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8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District Remittance Voucher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80548-EBB5-2235-C204-0C203E0CB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9" r="1097"/>
          <a:stretch/>
        </p:blipFill>
        <p:spPr bwMode="auto">
          <a:xfrm>
            <a:off x="474921" y="2346222"/>
            <a:ext cx="6528391" cy="2165555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AFBAA9-47BB-7D73-3071-3EBD56E3BF2A}"/>
              </a:ext>
            </a:extLst>
          </p:cNvPr>
          <p:cNvSpPr/>
          <p:nvPr/>
        </p:nvSpPr>
        <p:spPr>
          <a:xfrm>
            <a:off x="4457616" y="3179165"/>
            <a:ext cx="1562100" cy="1041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07C8D-39E9-B913-9096-FA1E88F3D644}"/>
              </a:ext>
            </a:extLst>
          </p:cNvPr>
          <p:cNvSpPr txBox="1"/>
          <p:nvPr/>
        </p:nvSpPr>
        <p:spPr>
          <a:xfrm>
            <a:off x="7286847" y="1997838"/>
            <a:ext cx="4430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ALWAYS!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a voucher with 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checks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 to the LWML office</a:t>
            </a:r>
          </a:p>
          <a:p>
            <a:pPr marL="231775" indent="-231775"/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the LWML Treasurer a copy of the Voucher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7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Electronic Remittance of </a:t>
            </a:r>
            <a:r>
              <a:rPr lang="en-US" sz="4000" b="1" i="1" dirty="0"/>
              <a:t>Mite</a:t>
            </a:r>
            <a:r>
              <a:rPr lang="en-US" sz="4000" b="1" dirty="0"/>
              <a:t> Offerings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73974-7200-663B-71CD-D2777D837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3" r="1042"/>
          <a:stretch/>
        </p:blipFill>
        <p:spPr bwMode="auto">
          <a:xfrm>
            <a:off x="482008" y="1886665"/>
            <a:ext cx="6244855" cy="2165555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DF33C5-D234-B04E-6B94-C41E1684F2F7}"/>
              </a:ext>
            </a:extLst>
          </p:cNvPr>
          <p:cNvSpPr/>
          <p:nvPr/>
        </p:nvSpPr>
        <p:spPr>
          <a:xfrm>
            <a:off x="4162813" y="2688648"/>
            <a:ext cx="1562100" cy="1041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F31E4-DD93-CDF3-35E7-B123B41E89EA}"/>
              </a:ext>
            </a:extLst>
          </p:cNvPr>
          <p:cNvSpPr txBox="1"/>
          <p:nvPr/>
        </p:nvSpPr>
        <p:spPr>
          <a:xfrm>
            <a:off x="6918250" y="1749603"/>
            <a:ext cx="5089451" cy="42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for MITES</a:t>
            </a:r>
          </a:p>
          <a:p>
            <a:pPr marL="342900" indent="-342900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 Mite Offering Electronic Remittance Form</a:t>
            </a:r>
          </a:p>
          <a:p>
            <a:pPr marL="635000" lvl="1" indent="-254000">
              <a:lnSpc>
                <a:spcPct val="11200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form</a:t>
            </a:r>
          </a:p>
          <a:p>
            <a:pPr marL="635000" lvl="1" indent="-254000">
              <a:lnSpc>
                <a:spcPct val="11200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</a:t>
            </a:r>
          </a:p>
          <a:p>
            <a:pPr marL="635000" lvl="1" indent="-254000">
              <a:lnSpc>
                <a:spcPct val="11200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 confirmation email</a:t>
            </a:r>
          </a:p>
          <a:p>
            <a:pPr marL="635000" lvl="1" indent="-254000">
              <a:lnSpc>
                <a:spcPct val="11200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Forward confirmation email to LWML Treasurer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76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br>
              <a:rPr lang="en-US" dirty="0"/>
            </a:br>
            <a:r>
              <a:rPr lang="en-US" b="1" dirty="0"/>
              <a:t>PAYMENTS TO </a:t>
            </a:r>
            <a:br>
              <a:rPr lang="en-US" b="1" dirty="0"/>
            </a:br>
            <a:r>
              <a:rPr lang="en-US" b="1" dirty="0"/>
              <a:t>LWML NATIONAL</a:t>
            </a:r>
          </a:p>
        </p:txBody>
      </p:sp>
    </p:spTree>
    <p:extLst>
      <p:ext uri="{BB962C8B-B14F-4D97-AF65-F5344CB8AC3E}">
        <p14:creationId xmlns:p14="http://schemas.microsoft.com/office/powerpoint/2010/main" val="101411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Invoices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69E8A-2AC5-9491-1079-907381B3FC90}"/>
              </a:ext>
            </a:extLst>
          </p:cNvPr>
          <p:cNvSpPr txBox="1"/>
          <p:nvPr/>
        </p:nvSpPr>
        <p:spPr>
          <a:xfrm>
            <a:off x="4770474" y="1696011"/>
            <a:ext cx="6904076" cy="418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Districts will receive invoices from the LWML offices for:</a:t>
            </a:r>
          </a:p>
          <a:p>
            <a:pPr lvl="1" indent="-25400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Liability Insurance</a:t>
            </a:r>
          </a:p>
          <a:p>
            <a:pPr lvl="1" indent="-25400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Lutheran Woman’s Quarterly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Subscriptions</a:t>
            </a:r>
          </a:p>
          <a:p>
            <a:pPr lvl="1" indent="-25400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 Expenses</a:t>
            </a:r>
          </a:p>
          <a:p>
            <a:pPr lvl="1" indent="-25400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Badges and LWML Merchandise</a:t>
            </a:r>
          </a:p>
          <a:p>
            <a:pPr marL="914400" lvl="1" indent="-457200">
              <a:lnSpc>
                <a:spcPct val="112000"/>
              </a:lnSpc>
              <a:buFont typeface="Courier New" panose="02070309020205020404" pitchFamily="49" charset="0"/>
              <a:buChar char="o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1">
              <a:lnSpc>
                <a:spcPct val="112000"/>
              </a:lnSpc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Districts are expected to pay invoices upon receipt.</a:t>
            </a:r>
          </a:p>
        </p:txBody>
      </p:sp>
      <p:pic>
        <p:nvPicPr>
          <p:cNvPr id="7" name="Picture 6" descr="A paper with a pen and a calculator and a phone&#10;&#10;Description automatically generated">
            <a:extLst>
              <a:ext uri="{FF2B5EF4-FFF2-40B4-BE49-F238E27FC236}">
                <a16:creationId xmlns:a16="http://schemas.microsoft.com/office/drawing/2014/main" id="{B5A8C73C-E674-8AD4-9417-A241333C1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149" y="1460203"/>
            <a:ext cx="5172149" cy="51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59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LEGACY GIFTS</a:t>
            </a:r>
          </a:p>
        </p:txBody>
      </p:sp>
    </p:spTree>
    <p:extLst>
      <p:ext uri="{BB962C8B-B14F-4D97-AF65-F5344CB8AC3E}">
        <p14:creationId xmlns:p14="http://schemas.microsoft.com/office/powerpoint/2010/main" val="2603701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women taking a selfie&#10;&#10;Description automatically generated">
            <a:extLst>
              <a:ext uri="{FF2B5EF4-FFF2-40B4-BE49-F238E27FC236}">
                <a16:creationId xmlns:a16="http://schemas.microsoft.com/office/drawing/2014/main" id="{7DD2FFBF-B3FC-C639-4C60-AE58EF602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40" y="1766048"/>
            <a:ext cx="5776240" cy="3847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‘</a:t>
            </a:r>
            <a:r>
              <a:rPr lang="en-US" sz="4000" b="1" spc="210" dirty="0">
                <a:latin typeface="Arial"/>
                <a:cs typeface="Arial"/>
              </a:rPr>
              <a:t>l</a:t>
            </a:r>
            <a:r>
              <a:rPr lang="en-US" sz="4000" b="1" spc="50" dirty="0">
                <a:latin typeface="Arial"/>
                <a:cs typeface="Arial"/>
              </a:rPr>
              <a:t>e</a:t>
            </a:r>
            <a:r>
              <a:rPr lang="en-US" sz="4000" b="1" spc="285" dirty="0">
                <a:latin typeface="Arial"/>
                <a:cs typeface="Arial"/>
              </a:rPr>
              <a:t>-</a:t>
            </a:r>
            <a:r>
              <a:rPr lang="en-US" sz="4000" b="1" spc="55" dirty="0" err="1">
                <a:latin typeface="Arial"/>
                <a:cs typeface="Arial"/>
              </a:rPr>
              <a:t>gə</a:t>
            </a:r>
            <a:r>
              <a:rPr lang="en-US" sz="4000" b="1" spc="285" dirty="0">
                <a:latin typeface="Arial"/>
                <a:cs typeface="Arial"/>
              </a:rPr>
              <a:t>-</a:t>
            </a:r>
            <a:r>
              <a:rPr lang="en-US" sz="4000" b="1" spc="-165" dirty="0" err="1">
                <a:latin typeface="Arial"/>
                <a:cs typeface="Arial"/>
              </a:rPr>
              <a:t>s</a:t>
            </a:r>
            <a:r>
              <a:rPr lang="en-US" sz="4000" b="1" spc="50" dirty="0" err="1">
                <a:latin typeface="Arial"/>
                <a:cs typeface="Arial"/>
              </a:rPr>
              <a:t>ē</a:t>
            </a:r>
            <a:r>
              <a:rPr lang="en-US" sz="4000" b="1" spc="50" dirty="0">
                <a:latin typeface="Arial"/>
                <a:cs typeface="Arial"/>
              </a:rPr>
              <a:t>’</a:t>
            </a:r>
            <a:r>
              <a:rPr lang="en-US" sz="4000" b="1" spc="-320" dirty="0">
                <a:latin typeface="Arial"/>
                <a:cs typeface="Arial"/>
              </a:rPr>
              <a:t> </a:t>
            </a:r>
            <a:r>
              <a:rPr lang="en-US" sz="4000" b="1" spc="-740" dirty="0">
                <a:latin typeface="Arial"/>
                <a:cs typeface="Arial"/>
              </a:rPr>
              <a:t>ˈg </a:t>
            </a:r>
            <a:r>
              <a:rPr lang="en-US" sz="4000" b="1" dirty="0" err="1">
                <a:latin typeface="Arial"/>
                <a:cs typeface="Arial"/>
              </a:rPr>
              <a:t>i</a:t>
            </a:r>
            <a:r>
              <a:rPr lang="en-US" sz="4000" b="1" spc="315" dirty="0" err="1">
                <a:latin typeface="Arial"/>
                <a:cs typeface="Arial"/>
              </a:rPr>
              <a:t>f</a:t>
            </a:r>
            <a:r>
              <a:rPr lang="en-US" sz="4000" b="1" spc="415" dirty="0" err="1">
                <a:latin typeface="Arial"/>
                <a:cs typeface="Arial"/>
              </a:rPr>
              <a:t>t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97AF9-E5CA-A546-13FE-DAED16C1BB76}"/>
              </a:ext>
            </a:extLst>
          </p:cNvPr>
          <p:cNvSpPr txBox="1"/>
          <p:nvPr/>
        </p:nvSpPr>
        <p:spPr>
          <a:xfrm>
            <a:off x="6266121" y="2521059"/>
            <a:ext cx="5459474" cy="245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legacy gift is a planned future gift that designates some part of an individual’s estate as a donation to LWML or an LWML District.</a:t>
            </a:r>
          </a:p>
        </p:txBody>
      </p:sp>
    </p:spTree>
    <p:extLst>
      <p:ext uri="{BB962C8B-B14F-4D97-AF65-F5344CB8AC3E}">
        <p14:creationId xmlns:p14="http://schemas.microsoft.com/office/powerpoint/2010/main" val="2333124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Legacy Gift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F3725-4C18-6F78-52ED-12EEB24865DB}"/>
              </a:ext>
            </a:extLst>
          </p:cNvPr>
          <p:cNvSpPr txBox="1"/>
          <p:nvPr/>
        </p:nvSpPr>
        <p:spPr>
          <a:xfrm>
            <a:off x="337751" y="1690688"/>
            <a:ext cx="11265914" cy="359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Donor inquiries should be provided the following wording:</a:t>
            </a:r>
          </a:p>
          <a:p>
            <a:pPr marL="231775">
              <a:lnSpc>
                <a:spcPct val="112000"/>
              </a:lnSpc>
              <a:spcAft>
                <a:spcPts val="6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Lutheran Women’s Missionary League _____ District, federal tax identification number of the LWML district #____, named in care of the Lutheran Women’s Missionary League, 801 Seminary Place, Suite L010, St. Louis, MO  63105.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1775" indent="-231775">
              <a:lnSpc>
                <a:spcPct val="11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LWML Office will forward the actual check received directly to the district via the current district president’s address.</a:t>
            </a:r>
          </a:p>
        </p:txBody>
      </p:sp>
    </p:spTree>
    <p:extLst>
      <p:ext uri="{BB962C8B-B14F-4D97-AF65-F5344CB8AC3E}">
        <p14:creationId xmlns:p14="http://schemas.microsoft.com/office/powerpoint/2010/main" val="410160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Quick Break!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B72B9-4CC9-C849-0D9F-6DE86CFBC8F9}"/>
              </a:ext>
            </a:extLst>
          </p:cNvPr>
          <p:cNvSpPr txBox="1"/>
          <p:nvPr/>
        </p:nvSpPr>
        <p:spPr>
          <a:xfrm>
            <a:off x="337751" y="1690688"/>
            <a:ext cx="11516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5-minute break</a:t>
            </a:r>
          </a:p>
          <a:p>
            <a:pPr marL="231775" indent="-231775"/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 &amp; Answer Session is next!</a:t>
            </a:r>
          </a:p>
          <a:p>
            <a:pPr marL="231775" indent="-231775"/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your question in the “Chat Box”</a:t>
            </a:r>
          </a:p>
          <a:p>
            <a:pPr marL="514350" lvl="1" indent="-254000">
              <a:buSzPct val="75000"/>
              <a:buFont typeface="Courier New" panose="02070309020205020404" pitchFamily="49" charset="0"/>
              <a:buChar char="o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your Name and District</a:t>
            </a:r>
          </a:p>
          <a:p>
            <a:pPr marL="514350" lvl="1" indent="-254000">
              <a:buSzPct val="75000"/>
              <a:buFont typeface="Courier New" panose="02070309020205020404" pitchFamily="49" charset="0"/>
              <a:buChar char="o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answer as many as time permits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E3AF-7753-E70A-CB01-2E348F8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NONPROFIT STATUS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97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65125"/>
            <a:ext cx="11582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Do you still have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F09CA-F322-3158-08DF-7B72AD2F89C7}"/>
              </a:ext>
            </a:extLst>
          </p:cNvPr>
          <p:cNvSpPr txBox="1"/>
          <p:nvPr/>
        </p:nvSpPr>
        <p:spPr>
          <a:xfrm>
            <a:off x="337751" y="2993281"/>
            <a:ext cx="11516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US" sz="48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treasurer@lwml.org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0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5936"/>
            <a:ext cx="4022835" cy="16002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Nonprofit Status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A1F01BB-8D33-F3B7-25D1-985879692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305" y="107229"/>
            <a:ext cx="6078095" cy="675077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378B2-C4C7-4D22-E5DB-BF821822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36136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LWML National-Parent Organization is a 501(c)(3).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Districts are subordinates of parent non-profit.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Districts are separate legal entities.</a:t>
            </a:r>
          </a:p>
        </p:txBody>
      </p:sp>
    </p:spTree>
    <p:extLst>
      <p:ext uri="{BB962C8B-B14F-4D97-AF65-F5344CB8AC3E}">
        <p14:creationId xmlns:p14="http://schemas.microsoft.com/office/powerpoint/2010/main" val="21549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73" y="365125"/>
            <a:ext cx="1154533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Employer Identification Number (EIN)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736C4-6EC1-DE31-A7EC-35E63813A1D1}"/>
              </a:ext>
            </a:extLst>
          </p:cNvPr>
          <p:cNvSpPr txBox="1"/>
          <p:nvPr/>
        </p:nvSpPr>
        <p:spPr>
          <a:xfrm>
            <a:off x="391297" y="1694895"/>
            <a:ext cx="978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LWML National EIN 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not be used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any district or other unit of the LWML.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409E3-832C-22D7-FD4B-30EE5555DAA1}"/>
              </a:ext>
            </a:extLst>
          </p:cNvPr>
          <p:cNvSpPr txBox="1"/>
          <p:nvPr/>
        </p:nvSpPr>
        <p:spPr>
          <a:xfrm>
            <a:off x="391297" y="3075864"/>
            <a:ext cx="342633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DISTRICTS</a:t>
            </a:r>
            <a:endParaRPr lang="en-US" u="sng" dirty="0">
              <a:solidFill>
                <a:srgbClr val="61339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 EIN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found in Financial Officer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18F95-E713-0C4C-0333-E12E0AD27DAF}"/>
              </a:ext>
            </a:extLst>
          </p:cNvPr>
          <p:cNvSpPr txBox="1"/>
          <p:nvPr/>
        </p:nvSpPr>
        <p:spPr>
          <a:xfrm>
            <a:off x="4287282" y="3075864"/>
            <a:ext cx="342633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ZONES &amp; GROUPS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EIN of their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E3EBF-B6F5-7E8D-1124-7BEA2C5A2BD3}"/>
              </a:ext>
            </a:extLst>
          </p:cNvPr>
          <p:cNvSpPr txBox="1"/>
          <p:nvPr/>
        </p:nvSpPr>
        <p:spPr>
          <a:xfrm>
            <a:off x="8183266" y="3075864"/>
            <a:ext cx="356997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6133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SECURITY NUMBERS</a:t>
            </a:r>
            <a:endParaRPr lang="en-US" u="sng" dirty="0">
              <a:solidFill>
                <a:srgbClr val="61339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use a Social Security Number</a:t>
            </a:r>
          </a:p>
        </p:txBody>
      </p:sp>
    </p:spTree>
    <p:extLst>
      <p:ext uri="{BB962C8B-B14F-4D97-AF65-F5344CB8AC3E}">
        <p14:creationId xmlns:p14="http://schemas.microsoft.com/office/powerpoint/2010/main" val="331700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IRS Communications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A44B-D3C7-CEED-A16F-12921BFB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718"/>
            <a:ext cx="6895214" cy="3903843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600"/>
              </a:spcBef>
              <a:buNone/>
            </a:pPr>
            <a:r>
              <a:rPr lang="en-US" sz="3600"/>
              <a:t>All communications from the Internal Revenue Service should be maintained in</a:t>
            </a:r>
          </a:p>
          <a:p>
            <a:pPr marL="0" indent="0">
              <a:lnSpc>
                <a:spcPct val="112000"/>
              </a:lnSpc>
              <a:spcBef>
                <a:spcPts val="600"/>
              </a:spcBef>
              <a:buNone/>
            </a:pPr>
            <a:r>
              <a:rPr lang="en-US" sz="3600"/>
              <a:t>a </a:t>
            </a:r>
            <a:r>
              <a:rPr lang="en-US" sz="3600" b="1" i="1">
                <a:solidFill>
                  <a:srgbClr val="613393"/>
                </a:solidFill>
              </a:rPr>
              <a:t>PERMANENT</a:t>
            </a:r>
            <a:r>
              <a:rPr lang="en-US" sz="3600"/>
              <a:t> file.</a:t>
            </a:r>
            <a:endParaRPr lang="en-US" sz="3600" dirty="0"/>
          </a:p>
        </p:txBody>
      </p:sp>
      <p:pic>
        <p:nvPicPr>
          <p:cNvPr id="7" name="Picture 6" descr="A yellow folder with papers on top of it&#10;&#10;Description automatically generated">
            <a:extLst>
              <a:ext uri="{FF2B5EF4-FFF2-40B4-BE49-F238E27FC236}">
                <a16:creationId xmlns:a16="http://schemas.microsoft.com/office/drawing/2014/main" id="{79DBACBE-31CA-F5AB-F197-BB145CAAF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72" y="2286961"/>
            <a:ext cx="4624251" cy="33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569" y="365125"/>
            <a:ext cx="6452287" cy="1325563"/>
          </a:xfrm>
        </p:spPr>
        <p:txBody>
          <a:bodyPr/>
          <a:lstStyle/>
          <a:p>
            <a:r>
              <a:rPr lang="en-US" b="1" dirty="0"/>
              <a:t>IRS Form 990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741C6A-6B16-FA9F-5AFB-41D14B46ECBA}"/>
              </a:ext>
            </a:extLst>
          </p:cNvPr>
          <p:cNvSpPr/>
          <p:nvPr/>
        </p:nvSpPr>
        <p:spPr>
          <a:xfrm>
            <a:off x="0" y="5413279"/>
            <a:ext cx="12222480" cy="146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E8177-051E-CF3A-58AE-D8187C33287F}"/>
              </a:ext>
            </a:extLst>
          </p:cNvPr>
          <p:cNvSpPr txBox="1"/>
          <p:nvPr/>
        </p:nvSpPr>
        <p:spPr>
          <a:xfrm>
            <a:off x="4901514" y="1719152"/>
            <a:ext cx="6452287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LWML and its Districts are 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Exempt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filing Form 990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6B5D5-8F45-5406-30BC-619BCD779D62}"/>
              </a:ext>
            </a:extLst>
          </p:cNvPr>
          <p:cNvSpPr txBox="1"/>
          <p:nvPr/>
        </p:nvSpPr>
        <p:spPr>
          <a:xfrm>
            <a:off x="4901514" y="2595363"/>
            <a:ext cx="6914802" cy="317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Requests from IRS to complete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990 or 990-N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the form.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 form to IRS (blank).</a:t>
            </a: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 letter stating:</a:t>
            </a:r>
          </a:p>
          <a:p>
            <a:pPr marL="288925" lvl="1">
              <a:lnSpc>
                <a:spcPct val="112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an integrated church auxiliary, we are exempt from filing the 990 form.</a:t>
            </a:r>
          </a:p>
        </p:txBody>
      </p:sp>
      <p:pic>
        <p:nvPicPr>
          <p:cNvPr id="12" name="Picture 11" descr="A pen and glasses on a paper&#10;&#10;Description automatically generated">
            <a:extLst>
              <a:ext uri="{FF2B5EF4-FFF2-40B4-BE49-F238E27FC236}">
                <a16:creationId xmlns:a16="http://schemas.microsoft.com/office/drawing/2014/main" id="{9335655A-8A72-80F5-3E54-AFBE93BB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895"/>
            <a:ext cx="4669866" cy="689287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6362854-1737-35CB-4D8D-BCFEC2C128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697"/>
          <a:stretch/>
        </p:blipFill>
        <p:spPr>
          <a:xfrm>
            <a:off x="-30480" y="5627244"/>
            <a:ext cx="12252960" cy="1265629"/>
          </a:xfrm>
          <a:prstGeom prst="rect">
            <a:avLst/>
          </a:prstGeom>
        </p:spPr>
      </p:pic>
      <p:pic>
        <p:nvPicPr>
          <p:cNvPr id="14" name="Picture 13" descr="A heart with a cross and a drop of water&#10;&#10;Description automatically generated">
            <a:extLst>
              <a:ext uri="{FF2B5EF4-FFF2-40B4-BE49-F238E27FC236}">
                <a16:creationId xmlns:a16="http://schemas.microsoft.com/office/drawing/2014/main" id="{19DAD01A-244B-8A13-9C5C-60CDD4A18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7" y="6176963"/>
            <a:ext cx="378047" cy="4880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F7F7A9-8773-CF5E-5790-69F83DF77033}"/>
              </a:ext>
            </a:extLst>
          </p:cNvPr>
          <p:cNvSpPr txBox="1"/>
          <p:nvPr/>
        </p:nvSpPr>
        <p:spPr>
          <a:xfrm>
            <a:off x="688692" y="6366075"/>
            <a:ext cx="4653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Financial Officer Guidelines 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42805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AF5-E3CB-70D3-3075-A111C7EF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89838"/>
            <a:ext cx="11016049" cy="1325563"/>
          </a:xfrm>
        </p:spPr>
        <p:txBody>
          <a:bodyPr/>
          <a:lstStyle/>
          <a:p>
            <a:r>
              <a:rPr lang="en-US" b="1" dirty="0"/>
              <a:t>Tax Exempt Organization Risks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6858E-858D-5328-2D3F-F637FB389318}"/>
              </a:ext>
            </a:extLst>
          </p:cNvPr>
          <p:cNvSpPr txBox="1"/>
          <p:nvPr/>
        </p:nvSpPr>
        <p:spPr>
          <a:xfrm>
            <a:off x="465438" y="1853921"/>
            <a:ext cx="9621315" cy="315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LWML at risk of losing tax exempt status or incurring costly sanctions if any of these activities occur:</a:t>
            </a:r>
          </a:p>
          <a:p>
            <a:pPr marL="342900" indent="-342900">
              <a:lnSpc>
                <a:spcPct val="11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benefit (inurement) or interest</a:t>
            </a:r>
          </a:p>
          <a:p>
            <a:pPr marL="342900" indent="-342900">
              <a:lnSpc>
                <a:spcPct val="11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Influencing legislation (substantial lobbying)</a:t>
            </a:r>
          </a:p>
          <a:p>
            <a:pPr marL="342900" indent="-342900">
              <a:lnSpc>
                <a:spcPct val="11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Campaigning for candidates </a:t>
            </a:r>
          </a:p>
          <a:p>
            <a:pPr marL="342900" indent="-342900">
              <a:lnSpc>
                <a:spcPct val="11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Illegal activity</a:t>
            </a:r>
          </a:p>
        </p:txBody>
      </p:sp>
    </p:spTree>
    <p:extLst>
      <p:ext uri="{BB962C8B-B14F-4D97-AF65-F5344CB8AC3E}">
        <p14:creationId xmlns:p14="http://schemas.microsoft.com/office/powerpoint/2010/main" val="256735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1439</Words>
  <Application>Microsoft Office PowerPoint</Application>
  <PresentationFormat>Widescreen</PresentationFormat>
  <Paragraphs>197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Arial</vt:lpstr>
      <vt:lpstr>Courier New</vt:lpstr>
      <vt:lpstr>Montserrat</vt:lpstr>
      <vt:lpstr>Verdana</vt:lpstr>
      <vt:lpstr>Office Theme</vt:lpstr>
      <vt:lpstr>FINANCIAL OFFICER GUIDELINES</vt:lpstr>
      <vt:lpstr>Qualities</vt:lpstr>
      <vt:lpstr>In this Presentation</vt:lpstr>
      <vt:lpstr>NONPROFIT STATUS </vt:lpstr>
      <vt:lpstr>Nonprofit Status</vt:lpstr>
      <vt:lpstr>Employer Identification Number (EIN)</vt:lpstr>
      <vt:lpstr>IRS Communications</vt:lpstr>
      <vt:lpstr>IRS Form 990</vt:lpstr>
      <vt:lpstr>Tax Exempt Organization Risks</vt:lpstr>
      <vt:lpstr>Form 8822-B for District Presidents</vt:lpstr>
      <vt:lpstr>OPENING A  BANK ACCOUNT</vt:lpstr>
      <vt:lpstr>Establishing a Bank Account</vt:lpstr>
      <vt:lpstr>PowerPoint Presentation</vt:lpstr>
      <vt:lpstr>Financial Institution Comparison</vt:lpstr>
      <vt:lpstr>Another Option</vt:lpstr>
      <vt:lpstr>Important Guidelines for Zones &amp; Groups</vt:lpstr>
      <vt:lpstr>W-9 Form for Districts</vt:lpstr>
      <vt:lpstr>W-9 Form for Zones and Groups</vt:lpstr>
      <vt:lpstr>Important Guidelines for Zones &amp; Groups</vt:lpstr>
      <vt:lpstr>How to verify your LWML district is a nonprofit?</vt:lpstr>
      <vt:lpstr>RECORDS RETENTION  AKA RECORDS MANAGEMENT</vt:lpstr>
      <vt:lpstr>Where to Find Records Mgmt. Policy</vt:lpstr>
      <vt:lpstr>Employer Identification Number (EIN)</vt:lpstr>
      <vt:lpstr>Also Note!</vt:lpstr>
      <vt:lpstr>Also Keep!</vt:lpstr>
      <vt:lpstr>REMEMBER!</vt:lpstr>
      <vt:lpstr>District Roster</vt:lpstr>
      <vt:lpstr>RISK MANAGEMENT</vt:lpstr>
      <vt:lpstr>Minimizing Risk</vt:lpstr>
      <vt:lpstr>MITE OFFERINGS</vt:lpstr>
      <vt:lpstr>Mite Offering Remittances</vt:lpstr>
      <vt:lpstr>District Remittance Voucher</vt:lpstr>
      <vt:lpstr>Electronic Remittance of Mite Offerings</vt:lpstr>
      <vt:lpstr> PAYMENTS TO  LWML NATIONAL</vt:lpstr>
      <vt:lpstr>Invoices</vt:lpstr>
      <vt:lpstr>LEGACY GIFTS</vt:lpstr>
      <vt:lpstr>‘le-gə-sē’ ˈg ift</vt:lpstr>
      <vt:lpstr>Legacy Gift Processing</vt:lpstr>
      <vt:lpstr>Quick Break!</vt:lpstr>
      <vt:lpstr>Do you still have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 TO SERVE</dc:title>
  <dc:creator>Nichelle Dykema</dc:creator>
  <cp:lastModifiedBy>Anita Werner</cp:lastModifiedBy>
  <cp:revision>17</cp:revision>
  <dcterms:created xsi:type="dcterms:W3CDTF">2023-09-14T19:15:55Z</dcterms:created>
  <dcterms:modified xsi:type="dcterms:W3CDTF">2024-11-05T14:53:02Z</dcterms:modified>
</cp:coreProperties>
</file>