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58" r:id="rId4"/>
    <p:sldId id="259" r:id="rId5"/>
    <p:sldId id="260" r:id="rId6"/>
    <p:sldId id="261" r:id="rId7"/>
    <p:sldId id="262" r:id="rId8"/>
    <p:sldId id="263" r:id="rId9"/>
    <p:sldId id="267" r:id="rId10"/>
    <p:sldId id="264"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74438" autoAdjust="0"/>
  </p:normalViewPr>
  <p:slideViewPr>
    <p:cSldViewPr snapToGrid="0">
      <p:cViewPr varScale="1">
        <p:scale>
          <a:sx n="81" d="100"/>
          <a:sy n="81" d="100"/>
        </p:scale>
        <p:origin x="166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5B2064-A709-465E-92E8-367888C6958D}" type="datetimeFigureOut">
              <a:rPr lang="en-US" smtClean="0"/>
              <a:t>7/30/2025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E2D9C8-F6F9-4CE2-B281-F69C8126F6C0}" type="slidenum">
              <a:rPr lang="en-US" smtClean="0"/>
              <a:t>‹#›</a:t>
            </a:fld>
            <a:endParaRPr lang="en-US"/>
          </a:p>
        </p:txBody>
      </p:sp>
    </p:spTree>
    <p:extLst>
      <p:ext uri="{BB962C8B-B14F-4D97-AF65-F5344CB8AC3E}">
        <p14:creationId xmlns:p14="http://schemas.microsoft.com/office/powerpoint/2010/main" val="864514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 Works of Grace- salvation, entire sanctification, baptism in the Spirit</a:t>
            </a:r>
          </a:p>
        </p:txBody>
      </p:sp>
      <p:sp>
        <p:nvSpPr>
          <p:cNvPr id="4" name="Slide Number Placeholder 3"/>
          <p:cNvSpPr>
            <a:spLocks noGrp="1"/>
          </p:cNvSpPr>
          <p:nvPr>
            <p:ph type="sldNum" sz="quarter" idx="5"/>
          </p:nvPr>
        </p:nvSpPr>
        <p:spPr/>
        <p:txBody>
          <a:bodyPr/>
          <a:lstStyle/>
          <a:p>
            <a:fld id="{97E2D9C8-F6F9-4CE2-B281-F69C8126F6C0}" type="slidenum">
              <a:rPr lang="en-US" smtClean="0"/>
              <a:t>7</a:t>
            </a:fld>
            <a:endParaRPr lang="en-US"/>
          </a:p>
        </p:txBody>
      </p:sp>
    </p:spTree>
    <p:extLst>
      <p:ext uri="{BB962C8B-B14F-4D97-AF65-F5344CB8AC3E}">
        <p14:creationId xmlns:p14="http://schemas.microsoft.com/office/powerpoint/2010/main" val="33999560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2E2811AE-D41E-48BD-BC00-4D7D14E3E50F}" type="datetimeFigureOut">
              <a:rPr lang="en-US" smtClean="0"/>
              <a:t>7/30/2025</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041A7E19-2DF9-41C1-92B6-1E228D748E73}"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673607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811AE-D41E-48BD-BC00-4D7D14E3E50F}" type="datetimeFigureOut">
              <a:rPr lang="en-US" smtClean="0"/>
              <a:t>7/30/2025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A7E19-2DF9-41C1-92B6-1E228D748E73}" type="slidenum">
              <a:rPr lang="en-US" smtClean="0"/>
              <a:t>‹#›</a:t>
            </a:fld>
            <a:endParaRPr lang="en-US"/>
          </a:p>
        </p:txBody>
      </p:sp>
    </p:spTree>
    <p:extLst>
      <p:ext uri="{BB962C8B-B14F-4D97-AF65-F5344CB8AC3E}">
        <p14:creationId xmlns:p14="http://schemas.microsoft.com/office/powerpoint/2010/main" val="162177231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811AE-D41E-48BD-BC00-4D7D14E3E50F}" type="datetimeFigureOut">
              <a:rPr lang="en-US" smtClean="0"/>
              <a:t>7/30/2025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A7E19-2DF9-41C1-92B6-1E228D748E73}" type="slidenum">
              <a:rPr lang="en-US" smtClean="0"/>
              <a:t>‹#›</a:t>
            </a:fld>
            <a:endParaRPr lang="en-US"/>
          </a:p>
        </p:txBody>
      </p:sp>
    </p:spTree>
    <p:extLst>
      <p:ext uri="{BB962C8B-B14F-4D97-AF65-F5344CB8AC3E}">
        <p14:creationId xmlns:p14="http://schemas.microsoft.com/office/powerpoint/2010/main" val="206182666"/>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811AE-D41E-48BD-BC00-4D7D14E3E50F}" type="datetimeFigureOut">
              <a:rPr lang="en-US" smtClean="0"/>
              <a:t>7/30/2025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A7E19-2DF9-41C1-92B6-1E228D748E73}" type="slidenum">
              <a:rPr lang="en-US" smtClean="0"/>
              <a:t>‹#›</a:t>
            </a:fld>
            <a:endParaRPr lang="en-US"/>
          </a:p>
        </p:txBody>
      </p:sp>
    </p:spTree>
    <p:extLst>
      <p:ext uri="{BB962C8B-B14F-4D97-AF65-F5344CB8AC3E}">
        <p14:creationId xmlns:p14="http://schemas.microsoft.com/office/powerpoint/2010/main" val="290345946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2811AE-D41E-48BD-BC00-4D7D14E3E50F}" type="datetimeFigureOut">
              <a:rPr lang="en-US" smtClean="0"/>
              <a:t>7/30/2025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A7E19-2DF9-41C1-92B6-1E228D748E73}"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9668516"/>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E2811AE-D41E-48BD-BC00-4D7D14E3E50F}" type="datetimeFigureOut">
              <a:rPr lang="en-US" smtClean="0"/>
              <a:t>7/30/2025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1A7E19-2DF9-41C1-92B6-1E228D748E73}" type="slidenum">
              <a:rPr lang="en-US" smtClean="0"/>
              <a:t>‹#›</a:t>
            </a:fld>
            <a:endParaRPr lang="en-US"/>
          </a:p>
        </p:txBody>
      </p:sp>
    </p:spTree>
    <p:extLst>
      <p:ext uri="{BB962C8B-B14F-4D97-AF65-F5344CB8AC3E}">
        <p14:creationId xmlns:p14="http://schemas.microsoft.com/office/powerpoint/2010/main" val="89184858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E2811AE-D41E-48BD-BC00-4D7D14E3E50F}" type="datetimeFigureOut">
              <a:rPr lang="en-US" smtClean="0"/>
              <a:t>7/30/2025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1A7E19-2DF9-41C1-92B6-1E228D748E73}" type="slidenum">
              <a:rPr lang="en-US" smtClean="0"/>
              <a:t>‹#›</a:t>
            </a:fld>
            <a:endParaRPr lang="en-US"/>
          </a:p>
        </p:txBody>
      </p:sp>
    </p:spTree>
    <p:extLst>
      <p:ext uri="{BB962C8B-B14F-4D97-AF65-F5344CB8AC3E}">
        <p14:creationId xmlns:p14="http://schemas.microsoft.com/office/powerpoint/2010/main" val="377947542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2811AE-D41E-48BD-BC00-4D7D14E3E50F}" type="datetimeFigureOut">
              <a:rPr lang="en-US" smtClean="0"/>
              <a:t>7/30/2025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1A7E19-2DF9-41C1-92B6-1E228D748E73}" type="slidenum">
              <a:rPr lang="en-US" smtClean="0"/>
              <a:t>‹#›</a:t>
            </a:fld>
            <a:endParaRPr lang="en-US"/>
          </a:p>
        </p:txBody>
      </p:sp>
    </p:spTree>
    <p:extLst>
      <p:ext uri="{BB962C8B-B14F-4D97-AF65-F5344CB8AC3E}">
        <p14:creationId xmlns:p14="http://schemas.microsoft.com/office/powerpoint/2010/main" val="1394297402"/>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2811AE-D41E-48BD-BC00-4D7D14E3E50F}" type="datetimeFigureOut">
              <a:rPr lang="en-US" smtClean="0"/>
              <a:t>7/30/2025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1A7E19-2DF9-41C1-92B6-1E228D748E73}" type="slidenum">
              <a:rPr lang="en-US" smtClean="0"/>
              <a:t>‹#›</a:t>
            </a:fld>
            <a:endParaRPr lang="en-US"/>
          </a:p>
        </p:txBody>
      </p:sp>
    </p:spTree>
    <p:extLst>
      <p:ext uri="{BB962C8B-B14F-4D97-AF65-F5344CB8AC3E}">
        <p14:creationId xmlns:p14="http://schemas.microsoft.com/office/powerpoint/2010/main" val="2015231373"/>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E2811AE-D41E-48BD-BC00-4D7D14E3E50F}" type="datetimeFigureOut">
              <a:rPr lang="en-US" smtClean="0"/>
              <a:t>7/30/2025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1A7E19-2DF9-41C1-92B6-1E228D748E73}" type="slidenum">
              <a:rPr lang="en-US" smtClean="0"/>
              <a:t>‹#›</a:t>
            </a:fld>
            <a:endParaRPr lang="en-US"/>
          </a:p>
        </p:txBody>
      </p:sp>
    </p:spTree>
    <p:extLst>
      <p:ext uri="{BB962C8B-B14F-4D97-AF65-F5344CB8AC3E}">
        <p14:creationId xmlns:p14="http://schemas.microsoft.com/office/powerpoint/2010/main" val="2184262562"/>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E2811AE-D41E-48BD-BC00-4D7D14E3E50F}" type="datetimeFigureOut">
              <a:rPr lang="en-US" smtClean="0"/>
              <a:t>7/30/2025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1A7E19-2DF9-41C1-92B6-1E228D748E73}" type="slidenum">
              <a:rPr lang="en-US" smtClean="0"/>
              <a:t>‹#›</a:t>
            </a:fld>
            <a:endParaRPr lang="en-US"/>
          </a:p>
        </p:txBody>
      </p:sp>
    </p:spTree>
    <p:extLst>
      <p:ext uri="{BB962C8B-B14F-4D97-AF65-F5344CB8AC3E}">
        <p14:creationId xmlns:p14="http://schemas.microsoft.com/office/powerpoint/2010/main" val="2993350519"/>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2E2811AE-D41E-48BD-BC00-4D7D14E3E50F}" type="datetimeFigureOut">
              <a:rPr lang="en-US" smtClean="0"/>
              <a:t>7/30/2025</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041A7E19-2DF9-41C1-92B6-1E228D748E73}" type="slidenum">
              <a:rPr lang="en-US" smtClean="0"/>
              <a:t>‹#›</a:t>
            </a:fld>
            <a:endParaRPr lang="en-US"/>
          </a:p>
        </p:txBody>
      </p:sp>
    </p:spTree>
    <p:extLst>
      <p:ext uri="{BB962C8B-B14F-4D97-AF65-F5344CB8AC3E}">
        <p14:creationId xmlns:p14="http://schemas.microsoft.com/office/powerpoint/2010/main" val="7579308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AEF46-FB59-49CB-970E-3504A98C4E6D}"/>
              </a:ext>
            </a:extLst>
          </p:cNvPr>
          <p:cNvSpPr>
            <a:spLocks noGrp="1"/>
          </p:cNvSpPr>
          <p:nvPr>
            <p:ph type="ctrTitle"/>
          </p:nvPr>
        </p:nvSpPr>
        <p:spPr/>
        <p:txBody>
          <a:bodyPr/>
          <a:lstStyle/>
          <a:p>
            <a:r>
              <a:rPr lang="en-US" dirty="0"/>
              <a:t>Pentecostals*</a:t>
            </a:r>
          </a:p>
        </p:txBody>
      </p:sp>
      <p:sp>
        <p:nvSpPr>
          <p:cNvPr id="3" name="Subtitle 2">
            <a:extLst>
              <a:ext uri="{FF2B5EF4-FFF2-40B4-BE49-F238E27FC236}">
                <a16:creationId xmlns:a16="http://schemas.microsoft.com/office/drawing/2014/main" id="{846DAD93-E50B-4221-B277-8EDB5661415C}"/>
              </a:ext>
            </a:extLst>
          </p:cNvPr>
          <p:cNvSpPr>
            <a:spLocks noGrp="1"/>
          </p:cNvSpPr>
          <p:nvPr>
            <p:ph type="subTitle" idx="1"/>
          </p:nvPr>
        </p:nvSpPr>
        <p:spPr/>
        <p:txBody>
          <a:bodyPr/>
          <a:lstStyle/>
          <a:p>
            <a:r>
              <a:rPr lang="en-US" dirty="0"/>
              <a:t>Modern History and Beliefs</a:t>
            </a:r>
          </a:p>
          <a:p>
            <a:r>
              <a:rPr lang="en-US" dirty="0"/>
              <a:t>*From a Lutheran View</a:t>
            </a:r>
          </a:p>
        </p:txBody>
      </p:sp>
      <p:pic>
        <p:nvPicPr>
          <p:cNvPr id="6" name="Picture 5">
            <a:extLst>
              <a:ext uri="{FF2B5EF4-FFF2-40B4-BE49-F238E27FC236}">
                <a16:creationId xmlns:a16="http://schemas.microsoft.com/office/drawing/2014/main" id="{8F008856-6392-4D06-A2B7-950191AC9DCB}"/>
              </a:ext>
            </a:extLst>
          </p:cNvPr>
          <p:cNvPicPr>
            <a:picLocks noChangeAspect="1"/>
          </p:cNvPicPr>
          <p:nvPr/>
        </p:nvPicPr>
        <p:blipFill>
          <a:blip r:embed="rId2"/>
          <a:stretch>
            <a:fillRect/>
          </a:stretch>
        </p:blipFill>
        <p:spPr>
          <a:xfrm>
            <a:off x="678208" y="4725944"/>
            <a:ext cx="2062644" cy="1249680"/>
          </a:xfrm>
          <a:prstGeom prst="rect">
            <a:avLst/>
          </a:prstGeom>
        </p:spPr>
      </p:pic>
      <p:pic>
        <p:nvPicPr>
          <p:cNvPr id="8" name="Picture 7">
            <a:extLst>
              <a:ext uri="{FF2B5EF4-FFF2-40B4-BE49-F238E27FC236}">
                <a16:creationId xmlns:a16="http://schemas.microsoft.com/office/drawing/2014/main" id="{5F8D3C3E-2948-43B0-944A-43DD4DA6C11E}"/>
              </a:ext>
            </a:extLst>
          </p:cNvPr>
          <p:cNvPicPr>
            <a:picLocks noChangeAspect="1"/>
          </p:cNvPicPr>
          <p:nvPr/>
        </p:nvPicPr>
        <p:blipFill>
          <a:blip r:embed="rId3"/>
          <a:stretch>
            <a:fillRect/>
          </a:stretch>
        </p:blipFill>
        <p:spPr>
          <a:xfrm>
            <a:off x="9286765" y="4067174"/>
            <a:ext cx="2381250" cy="2381250"/>
          </a:xfrm>
          <a:prstGeom prst="rect">
            <a:avLst/>
          </a:prstGeom>
        </p:spPr>
      </p:pic>
      <p:pic>
        <p:nvPicPr>
          <p:cNvPr id="9" name="Picture 8">
            <a:extLst>
              <a:ext uri="{FF2B5EF4-FFF2-40B4-BE49-F238E27FC236}">
                <a16:creationId xmlns:a16="http://schemas.microsoft.com/office/drawing/2014/main" id="{68746352-DC8F-4B43-B950-509C6CAED449}"/>
              </a:ext>
            </a:extLst>
          </p:cNvPr>
          <p:cNvPicPr>
            <a:picLocks noChangeAspect="1"/>
          </p:cNvPicPr>
          <p:nvPr/>
        </p:nvPicPr>
        <p:blipFill>
          <a:blip r:embed="rId4"/>
          <a:stretch>
            <a:fillRect/>
          </a:stretch>
        </p:blipFill>
        <p:spPr>
          <a:xfrm>
            <a:off x="678208" y="1028701"/>
            <a:ext cx="3638550" cy="571500"/>
          </a:xfrm>
          <a:prstGeom prst="rect">
            <a:avLst/>
          </a:prstGeom>
        </p:spPr>
      </p:pic>
    </p:spTree>
    <p:extLst>
      <p:ext uri="{BB962C8B-B14F-4D97-AF65-F5344CB8AC3E}">
        <p14:creationId xmlns:p14="http://schemas.microsoft.com/office/powerpoint/2010/main" val="163744388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7E86A-59D2-402E-B9D4-184ABC63D502}"/>
              </a:ext>
            </a:extLst>
          </p:cNvPr>
          <p:cNvSpPr>
            <a:spLocks noGrp="1"/>
          </p:cNvSpPr>
          <p:nvPr>
            <p:ph type="title"/>
          </p:nvPr>
        </p:nvSpPr>
        <p:spPr/>
        <p:txBody>
          <a:bodyPr/>
          <a:lstStyle/>
          <a:p>
            <a:r>
              <a:rPr lang="en-US" dirty="0"/>
              <a:t>Main Beliefs</a:t>
            </a:r>
          </a:p>
        </p:txBody>
      </p:sp>
      <p:sp>
        <p:nvSpPr>
          <p:cNvPr id="3" name="Content Placeholder 2">
            <a:extLst>
              <a:ext uri="{FF2B5EF4-FFF2-40B4-BE49-F238E27FC236}">
                <a16:creationId xmlns:a16="http://schemas.microsoft.com/office/drawing/2014/main" id="{A1849162-B50F-4AF5-8D61-282A71199AED}"/>
              </a:ext>
            </a:extLst>
          </p:cNvPr>
          <p:cNvSpPr>
            <a:spLocks noGrp="1"/>
          </p:cNvSpPr>
          <p:nvPr>
            <p:ph idx="1"/>
          </p:nvPr>
        </p:nvSpPr>
        <p:spPr/>
        <p:txBody>
          <a:bodyPr/>
          <a:lstStyle/>
          <a:p>
            <a:r>
              <a:rPr lang="en-US" dirty="0"/>
              <a:t>Again, while it is impossible to summarize all of Pentecostalism together, the following teachings are generally followed by most churches within the movement. Specific teachings will be taken from the Assemblies of God for reference.</a:t>
            </a:r>
          </a:p>
          <a:p>
            <a:pPr lvl="1"/>
            <a:r>
              <a:rPr lang="en-US" dirty="0"/>
              <a:t>Baptism in the Holy Spirit (in addition to water baptism) is necessary for all Christians and should be sought.</a:t>
            </a:r>
          </a:p>
          <a:p>
            <a:pPr lvl="1"/>
            <a:r>
              <a:rPr lang="en-US" dirty="0"/>
              <a:t>Evidence of this Baptism include speaking in tongues, holiness of living, faith healings, and dedication to God’s work.</a:t>
            </a:r>
          </a:p>
          <a:p>
            <a:pPr lvl="1"/>
            <a:r>
              <a:rPr lang="en-US" dirty="0"/>
              <a:t>Belief in the imminent Second-coming of Christ (eschatology is primarily premillennialism)</a:t>
            </a:r>
          </a:p>
          <a:p>
            <a:pPr lvl="1"/>
            <a:r>
              <a:rPr lang="en-US" dirty="0"/>
              <a:t>Sanctification is “an act of separation from that which is evil, and of dedication unto God” (ag.org)</a:t>
            </a:r>
          </a:p>
          <a:p>
            <a:pPr lvl="1"/>
            <a:endParaRPr lang="en-US" dirty="0"/>
          </a:p>
        </p:txBody>
      </p:sp>
    </p:spTree>
    <p:extLst>
      <p:ext uri="{BB962C8B-B14F-4D97-AF65-F5344CB8AC3E}">
        <p14:creationId xmlns:p14="http://schemas.microsoft.com/office/powerpoint/2010/main" val="1573483904"/>
      </p:ext>
    </p:extLst>
  </p:cSld>
  <p:clrMapOvr>
    <a:masterClrMapping/>
  </p:clrMapOvr>
  <mc:AlternateContent xmlns:mc="http://schemas.openxmlformats.org/markup-compatibility/2006">
    <mc:Choice xmlns:p14="http://schemas.microsoft.com/office/powerpoint/2010/main"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50C8B-CB84-4F39-8C49-C6965CCB100A}"/>
              </a:ext>
            </a:extLst>
          </p:cNvPr>
          <p:cNvSpPr>
            <a:spLocks noGrp="1"/>
          </p:cNvSpPr>
          <p:nvPr>
            <p:ph type="title"/>
          </p:nvPr>
        </p:nvSpPr>
        <p:spPr/>
        <p:txBody>
          <a:bodyPr/>
          <a:lstStyle/>
          <a:p>
            <a:r>
              <a:rPr lang="en-US" dirty="0"/>
              <a:t>Comparison</a:t>
            </a:r>
          </a:p>
        </p:txBody>
      </p:sp>
      <p:graphicFrame>
        <p:nvGraphicFramePr>
          <p:cNvPr id="4" name="Table 4">
            <a:extLst>
              <a:ext uri="{FF2B5EF4-FFF2-40B4-BE49-F238E27FC236}">
                <a16:creationId xmlns:a16="http://schemas.microsoft.com/office/drawing/2014/main" id="{E5C49469-2FBC-405F-87FC-FFADC1025854}"/>
              </a:ext>
            </a:extLst>
          </p:cNvPr>
          <p:cNvGraphicFramePr>
            <a:graphicFrameLocks noGrp="1"/>
          </p:cNvGraphicFramePr>
          <p:nvPr>
            <p:ph idx="1"/>
            <p:extLst>
              <p:ext uri="{D42A27DB-BD31-4B8C-83A1-F6EECF244321}">
                <p14:modId xmlns:p14="http://schemas.microsoft.com/office/powerpoint/2010/main" val="2743230159"/>
              </p:ext>
            </p:extLst>
          </p:nvPr>
        </p:nvGraphicFramePr>
        <p:xfrm>
          <a:off x="1143000" y="1965960"/>
          <a:ext cx="9872661" cy="4304458"/>
        </p:xfrm>
        <a:graphic>
          <a:graphicData uri="http://schemas.openxmlformats.org/drawingml/2006/table">
            <a:tbl>
              <a:tblPr firstRow="1" bandRow="1">
                <a:tableStyleId>{5C22544A-7EE6-4342-B048-85BDC9FD1C3A}</a:tableStyleId>
              </a:tblPr>
              <a:tblGrid>
                <a:gridCol w="3290887">
                  <a:extLst>
                    <a:ext uri="{9D8B030D-6E8A-4147-A177-3AD203B41FA5}">
                      <a16:colId xmlns:a16="http://schemas.microsoft.com/office/drawing/2014/main" val="1605069944"/>
                    </a:ext>
                  </a:extLst>
                </a:gridCol>
                <a:gridCol w="3290887">
                  <a:extLst>
                    <a:ext uri="{9D8B030D-6E8A-4147-A177-3AD203B41FA5}">
                      <a16:colId xmlns:a16="http://schemas.microsoft.com/office/drawing/2014/main" val="4110327627"/>
                    </a:ext>
                  </a:extLst>
                </a:gridCol>
                <a:gridCol w="3290887">
                  <a:extLst>
                    <a:ext uri="{9D8B030D-6E8A-4147-A177-3AD203B41FA5}">
                      <a16:colId xmlns:a16="http://schemas.microsoft.com/office/drawing/2014/main" val="2010238153"/>
                    </a:ext>
                  </a:extLst>
                </a:gridCol>
              </a:tblGrid>
              <a:tr h="738298">
                <a:tc>
                  <a:txBody>
                    <a:bodyPr/>
                    <a:lstStyle/>
                    <a:p>
                      <a:endParaRPr lang="en-US" sz="2000" dirty="0"/>
                    </a:p>
                  </a:txBody>
                  <a:tcPr/>
                </a:tc>
                <a:tc>
                  <a:txBody>
                    <a:bodyPr/>
                    <a:lstStyle/>
                    <a:p>
                      <a:pPr algn="ctr"/>
                      <a:r>
                        <a:rPr lang="en-US" sz="2000" dirty="0"/>
                        <a:t>(Pentecostalism*)</a:t>
                      </a:r>
                    </a:p>
                    <a:p>
                      <a:pPr algn="ctr"/>
                      <a:r>
                        <a:rPr lang="en-US" sz="2000" dirty="0"/>
                        <a:t>Assemblies of God</a:t>
                      </a:r>
                    </a:p>
                  </a:txBody>
                  <a:tcPr/>
                </a:tc>
                <a:tc>
                  <a:txBody>
                    <a:bodyPr/>
                    <a:lstStyle/>
                    <a:p>
                      <a:pPr algn="ctr"/>
                      <a:endParaRPr lang="en-US" sz="2000" dirty="0"/>
                    </a:p>
                    <a:p>
                      <a:pPr algn="ctr"/>
                      <a:r>
                        <a:rPr lang="en-US" sz="2000" dirty="0"/>
                        <a:t>Lutheran</a:t>
                      </a:r>
                    </a:p>
                  </a:txBody>
                  <a:tcPr/>
                </a:tc>
                <a:extLst>
                  <a:ext uri="{0D108BD9-81ED-4DB2-BD59-A6C34878D82A}">
                    <a16:rowId xmlns:a16="http://schemas.microsoft.com/office/drawing/2014/main" val="3383358761"/>
                  </a:ext>
                </a:extLst>
              </a:tr>
              <a:tr h="805416">
                <a:tc>
                  <a:txBody>
                    <a:bodyPr/>
                    <a:lstStyle/>
                    <a:p>
                      <a:r>
                        <a:rPr lang="en-US" dirty="0"/>
                        <a:t>Sacraments</a:t>
                      </a:r>
                    </a:p>
                  </a:txBody>
                  <a:tcPr/>
                </a:tc>
                <a:tc>
                  <a:txBody>
                    <a:bodyPr/>
                    <a:lstStyle/>
                    <a:p>
                      <a:r>
                        <a:rPr lang="en-US" dirty="0"/>
                        <a:t>Baptism and Lord’s Supper, but are purely symbolic</a:t>
                      </a:r>
                    </a:p>
                    <a:p>
                      <a:r>
                        <a:rPr lang="en-US" dirty="0"/>
                        <a:t>*Feet washing</a:t>
                      </a:r>
                    </a:p>
                  </a:txBody>
                  <a:tcPr/>
                </a:tc>
                <a:tc>
                  <a:txBody>
                    <a:bodyPr/>
                    <a:lstStyle/>
                    <a:p>
                      <a:r>
                        <a:rPr lang="en-US" dirty="0"/>
                        <a:t>Baptism and Lord’s Supper, are the means by which God gives grace and salvation.</a:t>
                      </a:r>
                    </a:p>
                  </a:txBody>
                  <a:tcPr/>
                </a:tc>
                <a:extLst>
                  <a:ext uri="{0D108BD9-81ED-4DB2-BD59-A6C34878D82A}">
                    <a16:rowId xmlns:a16="http://schemas.microsoft.com/office/drawing/2014/main" val="2590724019"/>
                  </a:ext>
                </a:extLst>
              </a:tr>
              <a:tr h="1047041">
                <a:tc>
                  <a:txBody>
                    <a:bodyPr/>
                    <a:lstStyle/>
                    <a:p>
                      <a:r>
                        <a:rPr lang="en-US" dirty="0"/>
                        <a:t>Speaking in Tongues</a:t>
                      </a:r>
                    </a:p>
                  </a:txBody>
                  <a:tcPr/>
                </a:tc>
                <a:tc>
                  <a:txBody>
                    <a:bodyPr/>
                    <a:lstStyle/>
                    <a:p>
                      <a:r>
                        <a:rPr lang="en-US" dirty="0"/>
                        <a:t>Is the initial physical sign of baptism in the Holy Spirit to be sought by every Christian</a:t>
                      </a:r>
                    </a:p>
                  </a:txBody>
                  <a:tcPr/>
                </a:tc>
                <a:tc>
                  <a:txBody>
                    <a:bodyPr/>
                    <a:lstStyle/>
                    <a:p>
                      <a:r>
                        <a:rPr lang="en-US" dirty="0"/>
                        <a:t>Was given to the apostles for a time as evidence of God’s work in the Church, but is no longer present.</a:t>
                      </a:r>
                    </a:p>
                  </a:txBody>
                  <a:tcPr/>
                </a:tc>
                <a:extLst>
                  <a:ext uri="{0D108BD9-81ED-4DB2-BD59-A6C34878D82A}">
                    <a16:rowId xmlns:a16="http://schemas.microsoft.com/office/drawing/2014/main" val="2816218571"/>
                  </a:ext>
                </a:extLst>
              </a:tr>
              <a:tr h="1288666">
                <a:tc>
                  <a:txBody>
                    <a:bodyPr/>
                    <a:lstStyle/>
                    <a:p>
                      <a:r>
                        <a:rPr lang="en-US" dirty="0"/>
                        <a:t>Eschatology</a:t>
                      </a:r>
                    </a:p>
                  </a:txBody>
                  <a:tcPr/>
                </a:tc>
                <a:tc>
                  <a:txBody>
                    <a:bodyPr/>
                    <a:lstStyle/>
                    <a:p>
                      <a:r>
                        <a:rPr lang="en-US" dirty="0"/>
                        <a:t>Premillennialism-</a:t>
                      </a:r>
                    </a:p>
                    <a:p>
                      <a:r>
                        <a:rPr lang="en-US" dirty="0"/>
                        <a:t>The Rapture, Christ’s 1000 year reign with the saints, then final judgment.</a:t>
                      </a:r>
                    </a:p>
                  </a:txBody>
                  <a:tcPr/>
                </a:tc>
                <a:tc>
                  <a:txBody>
                    <a:bodyPr/>
                    <a:lstStyle/>
                    <a:p>
                      <a:r>
                        <a:rPr lang="en-US" dirty="0"/>
                        <a:t>Amillennialism-</a:t>
                      </a:r>
                    </a:p>
                    <a:p>
                      <a:r>
                        <a:rPr lang="en-US" dirty="0"/>
                        <a:t>Symbolic for the Christ’s eternal reign over heaven and earth, Christ will return for final judgment.</a:t>
                      </a:r>
                    </a:p>
                  </a:txBody>
                  <a:tcPr/>
                </a:tc>
                <a:extLst>
                  <a:ext uri="{0D108BD9-81ED-4DB2-BD59-A6C34878D82A}">
                    <a16:rowId xmlns:a16="http://schemas.microsoft.com/office/drawing/2014/main" val="531334200"/>
                  </a:ext>
                </a:extLst>
              </a:tr>
            </a:tbl>
          </a:graphicData>
        </a:graphic>
      </p:graphicFrame>
      <p:sp>
        <p:nvSpPr>
          <p:cNvPr id="5" name="Rectangle 4">
            <a:extLst>
              <a:ext uri="{FF2B5EF4-FFF2-40B4-BE49-F238E27FC236}">
                <a16:creationId xmlns:a16="http://schemas.microsoft.com/office/drawing/2014/main" id="{F6057C6D-8C44-4F7E-AA33-D98DA1C06A92}"/>
              </a:ext>
            </a:extLst>
          </p:cNvPr>
          <p:cNvSpPr/>
          <p:nvPr/>
        </p:nvSpPr>
        <p:spPr>
          <a:xfrm>
            <a:off x="1140142" y="2695699"/>
            <a:ext cx="9875520" cy="9500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03BBEFF7-DC3B-4588-B06A-699AF6934A64}"/>
              </a:ext>
            </a:extLst>
          </p:cNvPr>
          <p:cNvSpPr/>
          <p:nvPr/>
        </p:nvSpPr>
        <p:spPr>
          <a:xfrm>
            <a:off x="1140141" y="3643175"/>
            <a:ext cx="9875520" cy="11544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F610F293-09A3-4215-B6B7-83B13965486B}"/>
              </a:ext>
            </a:extLst>
          </p:cNvPr>
          <p:cNvSpPr/>
          <p:nvPr/>
        </p:nvSpPr>
        <p:spPr>
          <a:xfrm>
            <a:off x="1140141" y="4796355"/>
            <a:ext cx="9875520" cy="14753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75656601"/>
      </p:ext>
    </p:extLst>
  </p:cSld>
  <p:clrMapOvr>
    <a:masterClrMapping/>
  </p:clrMapOvr>
  <mc:AlternateContent xmlns:mc="http://schemas.openxmlformats.org/markup-compatibility/2006">
    <mc:Choice xmlns:p14="http://schemas.microsoft.com/office/powerpoint/2010/main" Requires="p14">
      <p:transition spd="slow" p14:dur="1200">
        <p14:prism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1" fill="hold" grpId="0" nodeType="clickEffect">
                                  <p:stCondLst>
                                    <p:cond delay="0"/>
                                  </p:stCondLst>
                                  <p:childTnLst>
                                    <p:animEffect transition="out" filter="wipe(up)">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1" fill="hold" grpId="0" nodeType="clickEffect">
                                  <p:stCondLst>
                                    <p:cond delay="0"/>
                                  </p:stCondLst>
                                  <p:childTnLst>
                                    <p:animEffect transition="out" filter="wipe(up)">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1" fill="hold" grpId="0" nodeType="clickEffect">
                                  <p:stCondLst>
                                    <p:cond delay="0"/>
                                  </p:stCondLst>
                                  <p:childTnLst>
                                    <p:animEffect transition="out" filter="wipe(up)">
                                      <p:cBhvr>
                                        <p:cTn id="16" dur="500"/>
                                        <p:tgtEl>
                                          <p:spTgt spid="7"/>
                                        </p:tgtEl>
                                      </p:cBhvr>
                                    </p:animEffect>
                                    <p:set>
                                      <p:cBhvr>
                                        <p:cTn id="17"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4738D-3954-47CF-A540-3F7250EAF0B3}"/>
              </a:ext>
            </a:extLst>
          </p:cNvPr>
          <p:cNvSpPr>
            <a:spLocks noGrp="1"/>
          </p:cNvSpPr>
          <p:nvPr>
            <p:ph type="title"/>
          </p:nvPr>
        </p:nvSpPr>
        <p:spPr/>
        <p:txBody>
          <a:bodyPr>
            <a:normAutofit/>
          </a:bodyPr>
          <a:lstStyle/>
          <a:p>
            <a:r>
              <a:rPr lang="en-US" dirty="0"/>
              <a:t>Pentecostal Church Bodies</a:t>
            </a:r>
          </a:p>
        </p:txBody>
      </p:sp>
      <p:sp>
        <p:nvSpPr>
          <p:cNvPr id="3" name="Content Placeholder 2">
            <a:extLst>
              <a:ext uri="{FF2B5EF4-FFF2-40B4-BE49-F238E27FC236}">
                <a16:creationId xmlns:a16="http://schemas.microsoft.com/office/drawing/2014/main" id="{DCD996D9-EB8B-474D-B8FB-DA4A1E40C822}"/>
              </a:ext>
            </a:extLst>
          </p:cNvPr>
          <p:cNvSpPr>
            <a:spLocks noGrp="1"/>
          </p:cNvSpPr>
          <p:nvPr>
            <p:ph idx="1"/>
          </p:nvPr>
        </p:nvSpPr>
        <p:spPr>
          <a:xfrm>
            <a:off x="1143000" y="2057400"/>
            <a:ext cx="9872871" cy="2662646"/>
          </a:xfrm>
        </p:spPr>
        <p:txBody>
          <a:bodyPr numCol="2">
            <a:noAutofit/>
          </a:bodyPr>
          <a:lstStyle/>
          <a:p>
            <a:pPr lvl="1"/>
            <a:r>
              <a:rPr lang="en-US" dirty="0"/>
              <a:t>Apostolic Church</a:t>
            </a:r>
          </a:p>
          <a:p>
            <a:pPr lvl="1"/>
            <a:r>
              <a:rPr lang="en-US" dirty="0"/>
              <a:t>Assemblies of God</a:t>
            </a:r>
          </a:p>
          <a:p>
            <a:pPr lvl="1"/>
            <a:r>
              <a:rPr lang="en-US" dirty="0"/>
              <a:t>Association of Vineyard Churches</a:t>
            </a:r>
          </a:p>
          <a:p>
            <a:pPr lvl="1"/>
            <a:r>
              <a:rPr lang="en-US" dirty="0"/>
              <a:t>Church of God (Cleveland)</a:t>
            </a:r>
          </a:p>
          <a:p>
            <a:pPr lvl="1"/>
            <a:r>
              <a:rPr lang="en-US" dirty="0"/>
              <a:t>Church of God in Christ</a:t>
            </a:r>
          </a:p>
          <a:p>
            <a:pPr lvl="1"/>
            <a:r>
              <a:rPr lang="en-US" dirty="0"/>
              <a:t>Church of God of Prophecy</a:t>
            </a:r>
          </a:p>
          <a:p>
            <a:pPr lvl="1"/>
            <a:r>
              <a:rPr lang="en-US" dirty="0"/>
              <a:t>Elim Pentecostal</a:t>
            </a:r>
          </a:p>
          <a:p>
            <a:pPr lvl="1"/>
            <a:endParaRPr lang="en-US" dirty="0"/>
          </a:p>
          <a:p>
            <a:pPr lvl="1"/>
            <a:r>
              <a:rPr lang="en-US" dirty="0"/>
              <a:t>Full Gospel Baptist Church Fellowship</a:t>
            </a:r>
          </a:p>
          <a:p>
            <a:pPr lvl="1"/>
            <a:r>
              <a:rPr lang="en-US" dirty="0"/>
              <a:t>Hillsong Church</a:t>
            </a:r>
          </a:p>
          <a:p>
            <a:pPr lvl="1"/>
            <a:r>
              <a:rPr lang="en-US" dirty="0"/>
              <a:t>International Church of the Foursquare Gospel</a:t>
            </a:r>
          </a:p>
          <a:p>
            <a:pPr lvl="1"/>
            <a:r>
              <a:rPr lang="en-US" dirty="0"/>
              <a:t>International Pentecostal Holiness Church</a:t>
            </a:r>
          </a:p>
          <a:p>
            <a:pPr lvl="1"/>
            <a:r>
              <a:rPr lang="en-US" dirty="0"/>
              <a:t>Pentecostal Assemblies of the World</a:t>
            </a:r>
          </a:p>
          <a:p>
            <a:pPr lvl="1"/>
            <a:r>
              <a:rPr lang="en-US" dirty="0"/>
              <a:t>United Pentecostal Church International (UPCI)</a:t>
            </a:r>
          </a:p>
        </p:txBody>
      </p:sp>
    </p:spTree>
    <p:extLst>
      <p:ext uri="{BB962C8B-B14F-4D97-AF65-F5344CB8AC3E}">
        <p14:creationId xmlns:p14="http://schemas.microsoft.com/office/powerpoint/2010/main" val="1112291817"/>
      </p:ext>
    </p:extLst>
  </p:cSld>
  <p:clrMapOvr>
    <a:masterClrMapping/>
  </p:clrMapOvr>
  <mc:AlternateContent xmlns:mc="http://schemas.openxmlformats.org/markup-compatibility/2006">
    <mc:Choice xmlns:p14="http://schemas.microsoft.com/office/powerpoint/2010/main" Requires="p14">
      <p:transition spd="slow" p14:dur="1200">
        <p14:prism dir="u"/>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80A7B-47BB-4205-B297-F491E1946E62}"/>
              </a:ext>
            </a:extLst>
          </p:cNvPr>
          <p:cNvSpPr>
            <a:spLocks noGrp="1"/>
          </p:cNvSpPr>
          <p:nvPr>
            <p:ph type="title"/>
          </p:nvPr>
        </p:nvSpPr>
        <p:spPr/>
        <p:txBody>
          <a:bodyPr/>
          <a:lstStyle/>
          <a:p>
            <a:r>
              <a:rPr lang="en-US" dirty="0"/>
              <a:t>Statistics</a:t>
            </a:r>
          </a:p>
        </p:txBody>
      </p:sp>
      <p:sp>
        <p:nvSpPr>
          <p:cNvPr id="3" name="Content Placeholder 2">
            <a:extLst>
              <a:ext uri="{FF2B5EF4-FFF2-40B4-BE49-F238E27FC236}">
                <a16:creationId xmlns:a16="http://schemas.microsoft.com/office/drawing/2014/main" id="{461F241D-F5E4-4457-BC49-644F1564A27D}"/>
              </a:ext>
            </a:extLst>
          </p:cNvPr>
          <p:cNvSpPr>
            <a:spLocks noGrp="1"/>
          </p:cNvSpPr>
          <p:nvPr>
            <p:ph idx="1"/>
          </p:nvPr>
        </p:nvSpPr>
        <p:spPr>
          <a:xfrm>
            <a:off x="1143000" y="2057400"/>
            <a:ext cx="9872871" cy="4191000"/>
          </a:xfrm>
        </p:spPr>
        <p:txBody>
          <a:bodyPr>
            <a:normAutofit lnSpcReduction="10000"/>
          </a:bodyPr>
          <a:lstStyle/>
          <a:p>
            <a:r>
              <a:rPr lang="en-US" dirty="0"/>
              <a:t>Unlike other churches, Pentecostalism is NOT a unified church but rather mentioned as a “movement” within the broader church. For this reason, numbers are difficult to fully nail down as there is no international church body for all Pentecostal churches. Rather, many operate independently of church structure or are considered “non-denominational”. </a:t>
            </a:r>
          </a:p>
          <a:p>
            <a:r>
              <a:rPr lang="en-US" dirty="0"/>
              <a:t>Despite this, a Pew Research poll (2011) has estimated roughly 279 million “classical” Pentecostals, or combined with charismatic Christianity, as many as 600-700 million worldwide. </a:t>
            </a:r>
          </a:p>
          <a:p>
            <a:pPr lvl="1"/>
            <a:r>
              <a:rPr lang="en-US" dirty="0"/>
              <a:t>**These numbers are said to include those in </a:t>
            </a:r>
            <a:r>
              <a:rPr lang="en-US" i="1" dirty="0"/>
              <a:t>other church bodies </a:t>
            </a:r>
            <a:r>
              <a:rPr lang="en-US" dirty="0"/>
              <a:t>who adhere to Pentecostal teachings.</a:t>
            </a:r>
          </a:p>
          <a:p>
            <a:r>
              <a:rPr lang="en-US" dirty="0"/>
              <a:t>The largest single “Pentecostal” church body is the </a:t>
            </a:r>
            <a:r>
              <a:rPr lang="en-US" b="1" dirty="0"/>
              <a:t>Assemblies of God </a:t>
            </a:r>
            <a:r>
              <a:rPr lang="en-US" dirty="0"/>
              <a:t>who have an estimated worldwide membership of 67-86 Million, or in the USA of 2.98 million.</a:t>
            </a:r>
            <a:endParaRPr lang="en-US" b="1" dirty="0"/>
          </a:p>
        </p:txBody>
      </p:sp>
    </p:spTree>
    <p:extLst>
      <p:ext uri="{BB962C8B-B14F-4D97-AF65-F5344CB8AC3E}">
        <p14:creationId xmlns:p14="http://schemas.microsoft.com/office/powerpoint/2010/main" val="407064902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AD7319F5-59AD-41A8-8903-D9DCC96C6C5D}"/>
              </a:ext>
            </a:extLst>
          </p:cNvPr>
          <p:cNvPicPr>
            <a:picLocks noGrp="1" noChangeAspect="1"/>
          </p:cNvPicPr>
          <p:nvPr>
            <p:ph idx="1"/>
          </p:nvPr>
        </p:nvPicPr>
        <p:blipFill>
          <a:blip r:embed="rId2"/>
          <a:stretch>
            <a:fillRect/>
          </a:stretch>
        </p:blipFill>
        <p:spPr>
          <a:xfrm>
            <a:off x="333104" y="547552"/>
            <a:ext cx="11525792" cy="5762896"/>
          </a:xfrm>
          <a:prstGeom prst="rect">
            <a:avLst/>
          </a:prstGeom>
        </p:spPr>
      </p:pic>
    </p:spTree>
    <p:extLst>
      <p:ext uri="{BB962C8B-B14F-4D97-AF65-F5344CB8AC3E}">
        <p14:creationId xmlns:p14="http://schemas.microsoft.com/office/powerpoint/2010/main" val="3405199256"/>
      </p:ext>
    </p:extLst>
  </p:cSld>
  <p:clrMapOvr>
    <a:masterClrMapping/>
  </p:clrMapOvr>
  <mc:AlternateContent xmlns:mc="http://schemas.openxmlformats.org/markup-compatibility/2006">
    <mc:Choice xmlns:p14="http://schemas.microsoft.com/office/powerpoint/2010/main" Requires="p14">
      <p:transition spd="slow" p14:dur="1200">
        <p14:prism dir="u"/>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BAFFC283-B2D6-43DB-8016-E7B5CBA307C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22172" y="282294"/>
            <a:ext cx="8720691" cy="6293412"/>
          </a:xfrm>
        </p:spPr>
      </p:pic>
      <p:sp>
        <p:nvSpPr>
          <p:cNvPr id="6" name="TextBox 5">
            <a:extLst>
              <a:ext uri="{FF2B5EF4-FFF2-40B4-BE49-F238E27FC236}">
                <a16:creationId xmlns:a16="http://schemas.microsoft.com/office/drawing/2014/main" id="{8608BA59-33DA-42D9-8B42-13DD24C27D0A}"/>
              </a:ext>
            </a:extLst>
          </p:cNvPr>
          <p:cNvSpPr txBox="1"/>
          <p:nvPr/>
        </p:nvSpPr>
        <p:spPr>
          <a:xfrm>
            <a:off x="249137" y="2090172"/>
            <a:ext cx="2973035" cy="2677656"/>
          </a:xfrm>
          <a:prstGeom prst="rect">
            <a:avLst/>
          </a:prstGeom>
          <a:noFill/>
        </p:spPr>
        <p:txBody>
          <a:bodyPr wrap="square" rtlCol="0">
            <a:spAutoFit/>
          </a:bodyPr>
          <a:lstStyle/>
          <a:p>
            <a:r>
              <a:rPr lang="en-US" sz="2400" b="1" dirty="0"/>
              <a:t>Assemblies of God</a:t>
            </a:r>
          </a:p>
          <a:p>
            <a:r>
              <a:rPr lang="en-US" sz="2000" dirty="0"/>
              <a:t>Adherents as a percentage of Total Population,</a:t>
            </a:r>
          </a:p>
          <a:p>
            <a:r>
              <a:rPr lang="en-US" sz="2000" dirty="0"/>
              <a:t>2020</a:t>
            </a:r>
          </a:p>
          <a:p>
            <a:endParaRPr lang="en-US" sz="2400" dirty="0"/>
          </a:p>
          <a:p>
            <a:r>
              <a:rPr lang="en-US" sz="2000" dirty="0"/>
              <a:t>Source:</a:t>
            </a:r>
          </a:p>
          <a:p>
            <a:r>
              <a:rPr lang="en-US" sz="2000" dirty="0"/>
              <a:t>US Religion Census</a:t>
            </a:r>
            <a:endParaRPr lang="en-US" dirty="0"/>
          </a:p>
        </p:txBody>
      </p:sp>
    </p:spTree>
    <p:extLst>
      <p:ext uri="{BB962C8B-B14F-4D97-AF65-F5344CB8AC3E}">
        <p14:creationId xmlns:p14="http://schemas.microsoft.com/office/powerpoint/2010/main" val="3802671834"/>
      </p:ext>
    </p:extLst>
  </p:cSld>
  <p:clrMapOvr>
    <a:masterClrMapping/>
  </p:clrMapOvr>
  <mc:AlternateContent xmlns:mc="http://schemas.openxmlformats.org/markup-compatibility/2006">
    <mc:Choice xmlns:p14="http://schemas.microsoft.com/office/powerpoint/2010/main" Requires="p14">
      <p:transition spd="slow" p14:dur="1200">
        <p14:prism dir="r"/>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1C275B7B-2578-4D17-B1E3-0DD3EBC6250C}"/>
              </a:ext>
            </a:extLst>
          </p:cNvPr>
          <p:cNvSpPr>
            <a:spLocks noGrp="1"/>
          </p:cNvSpPr>
          <p:nvPr>
            <p:ph idx="1"/>
          </p:nvPr>
        </p:nvSpPr>
        <p:spPr>
          <a:xfrm>
            <a:off x="1143000" y="2057400"/>
            <a:ext cx="9872871" cy="4191000"/>
          </a:xfrm>
        </p:spPr>
        <p:txBody>
          <a:bodyPr>
            <a:normAutofit lnSpcReduction="10000"/>
          </a:bodyPr>
          <a:lstStyle/>
          <a:p>
            <a:r>
              <a:rPr lang="en-US" dirty="0"/>
              <a:t>Again, since Pentecostalism is not a true independent church body, it is difficult to simplify to one denomination. There are no defining documents for Pentecostals as many will say the bible alone is authoritative.</a:t>
            </a:r>
          </a:p>
          <a:p>
            <a:r>
              <a:rPr lang="en-US" dirty="0"/>
              <a:t>However, the main teachings of the Pentecostal church are:</a:t>
            </a:r>
          </a:p>
          <a:p>
            <a:pPr lvl="1"/>
            <a:r>
              <a:rPr lang="en-US" b="1" dirty="0"/>
              <a:t>the teaching of “baptism in the Holy Spirit”</a:t>
            </a:r>
          </a:p>
          <a:p>
            <a:pPr lvl="1"/>
            <a:r>
              <a:rPr lang="en-US" dirty="0"/>
              <a:t>Presence of Spiritual gifts as evidence of this baptism in the Holy Spirit.</a:t>
            </a:r>
          </a:p>
          <a:p>
            <a:pPr lvl="1"/>
            <a:r>
              <a:rPr lang="en-US" dirty="0"/>
              <a:t>A holiness of living which is empowered by the Baptism in the Holy Spirit.</a:t>
            </a:r>
          </a:p>
          <a:p>
            <a:r>
              <a:rPr lang="en-US" dirty="0"/>
              <a:t>Since it is impossible to summarize every “Pentecostal” church body, we will focus on the Assemblies of God.</a:t>
            </a:r>
          </a:p>
          <a:p>
            <a:pPr lvl="1"/>
            <a:r>
              <a:rPr lang="en-US" dirty="0"/>
              <a:t>At it’s formation in 1908, the Assemblies of God wrote 16 fundamental doctrines. </a:t>
            </a:r>
          </a:p>
          <a:p>
            <a:pPr lvl="1"/>
            <a:r>
              <a:rPr lang="en-US" dirty="0"/>
              <a:t>They have further clarified this with their four core doctrines being Salvation, Baptism in the Holy Spirit, Divine Healing, and the Second Coming of Christ.</a:t>
            </a:r>
          </a:p>
        </p:txBody>
      </p:sp>
      <p:sp>
        <p:nvSpPr>
          <p:cNvPr id="9" name="Title 8">
            <a:extLst>
              <a:ext uri="{FF2B5EF4-FFF2-40B4-BE49-F238E27FC236}">
                <a16:creationId xmlns:a16="http://schemas.microsoft.com/office/drawing/2014/main" id="{5F692EAD-C89F-4B74-8956-A36EF639FA2F}"/>
              </a:ext>
            </a:extLst>
          </p:cNvPr>
          <p:cNvSpPr>
            <a:spLocks noGrp="1"/>
          </p:cNvSpPr>
          <p:nvPr>
            <p:ph type="title"/>
          </p:nvPr>
        </p:nvSpPr>
        <p:spPr/>
        <p:txBody>
          <a:bodyPr/>
          <a:lstStyle/>
          <a:p>
            <a:r>
              <a:rPr lang="en-US" dirty="0"/>
              <a:t>What does it mean to be:</a:t>
            </a:r>
            <a:br>
              <a:rPr lang="en-US" dirty="0"/>
            </a:br>
            <a:r>
              <a:rPr lang="en-US" dirty="0"/>
              <a:t>A *Pentecostal?</a:t>
            </a:r>
          </a:p>
        </p:txBody>
      </p:sp>
    </p:spTree>
    <p:extLst>
      <p:ext uri="{BB962C8B-B14F-4D97-AF65-F5344CB8AC3E}">
        <p14:creationId xmlns:p14="http://schemas.microsoft.com/office/powerpoint/2010/main" val="1029105786"/>
      </p:ext>
    </p:extLst>
  </p:cSld>
  <p:clrMapOvr>
    <a:masterClrMapping/>
  </p:clrMapOvr>
  <mc:AlternateContent xmlns:mc="http://schemas.openxmlformats.org/markup-compatibility/2006">
    <mc:Choice xmlns:p14="http://schemas.microsoft.com/office/powerpoint/2010/main" Requires="p14">
      <p:transition spd="slow" p14:dur="1200">
        <p14:prism dir="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1000"/>
                                        <p:tgtEl>
                                          <p:spTgt spid="7">
                                            <p:txEl>
                                              <p:pRg st="2" end="2"/>
                                            </p:txEl>
                                          </p:spTgt>
                                        </p:tgtEl>
                                      </p:cBhvr>
                                    </p:animEffect>
                                    <p:anim calcmode="lin" valueType="num">
                                      <p:cBhvr>
                                        <p:cTn id="22"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Effect transition="in" filter="fade">
                                      <p:cBhvr>
                                        <p:cTn id="28" dur="1000"/>
                                        <p:tgtEl>
                                          <p:spTgt spid="7">
                                            <p:txEl>
                                              <p:pRg st="3" end="3"/>
                                            </p:txEl>
                                          </p:spTgt>
                                        </p:tgtEl>
                                      </p:cBhvr>
                                    </p:animEffect>
                                    <p:anim calcmode="lin" valueType="num">
                                      <p:cBhvr>
                                        <p:cTn id="29"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7">
                                            <p:txEl>
                                              <p:pRg st="4" end="4"/>
                                            </p:txEl>
                                          </p:spTgt>
                                        </p:tgtEl>
                                        <p:attrNameLst>
                                          <p:attrName>style.visibility</p:attrName>
                                        </p:attrNameLst>
                                      </p:cBhvr>
                                      <p:to>
                                        <p:strVal val="visible"/>
                                      </p:to>
                                    </p:set>
                                    <p:animEffect transition="in" filter="fade">
                                      <p:cBhvr>
                                        <p:cTn id="35" dur="1000"/>
                                        <p:tgtEl>
                                          <p:spTgt spid="7">
                                            <p:txEl>
                                              <p:pRg st="4" end="4"/>
                                            </p:txEl>
                                          </p:spTgt>
                                        </p:tgtEl>
                                      </p:cBhvr>
                                    </p:animEffect>
                                    <p:anim calcmode="lin" valueType="num">
                                      <p:cBhvr>
                                        <p:cTn id="36"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xEl>
                                              <p:pRg st="5" end="5"/>
                                            </p:txEl>
                                          </p:spTgt>
                                        </p:tgtEl>
                                        <p:attrNameLst>
                                          <p:attrName>style.visibility</p:attrName>
                                        </p:attrNameLst>
                                      </p:cBhvr>
                                      <p:to>
                                        <p:strVal val="visible"/>
                                      </p:to>
                                    </p:set>
                                    <p:animEffect transition="in" filter="fade">
                                      <p:cBhvr>
                                        <p:cTn id="42" dur="1000"/>
                                        <p:tgtEl>
                                          <p:spTgt spid="7">
                                            <p:txEl>
                                              <p:pRg st="5" end="5"/>
                                            </p:txEl>
                                          </p:spTgt>
                                        </p:tgtEl>
                                      </p:cBhvr>
                                    </p:animEffect>
                                    <p:anim calcmode="lin" valueType="num">
                                      <p:cBhvr>
                                        <p:cTn id="43"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7">
                                            <p:txEl>
                                              <p:pRg st="6" end="6"/>
                                            </p:txEl>
                                          </p:spTgt>
                                        </p:tgtEl>
                                        <p:attrNameLst>
                                          <p:attrName>style.visibility</p:attrName>
                                        </p:attrNameLst>
                                      </p:cBhvr>
                                      <p:to>
                                        <p:strVal val="visible"/>
                                      </p:to>
                                    </p:set>
                                    <p:animEffect transition="in" filter="fade">
                                      <p:cBhvr>
                                        <p:cTn id="49" dur="1000"/>
                                        <p:tgtEl>
                                          <p:spTgt spid="7">
                                            <p:txEl>
                                              <p:pRg st="6" end="6"/>
                                            </p:txEl>
                                          </p:spTgt>
                                        </p:tgtEl>
                                      </p:cBhvr>
                                    </p:animEffect>
                                    <p:anim calcmode="lin" valueType="num">
                                      <p:cBhvr>
                                        <p:cTn id="50"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7">
                                            <p:txEl>
                                              <p:pRg st="7" end="7"/>
                                            </p:txEl>
                                          </p:spTgt>
                                        </p:tgtEl>
                                        <p:attrNameLst>
                                          <p:attrName>style.visibility</p:attrName>
                                        </p:attrNameLst>
                                      </p:cBhvr>
                                      <p:to>
                                        <p:strVal val="visible"/>
                                      </p:to>
                                    </p:set>
                                    <p:animEffect transition="in" filter="fade">
                                      <p:cBhvr>
                                        <p:cTn id="56" dur="1000"/>
                                        <p:tgtEl>
                                          <p:spTgt spid="7">
                                            <p:txEl>
                                              <p:pRg st="7" end="7"/>
                                            </p:txEl>
                                          </p:spTgt>
                                        </p:tgtEl>
                                      </p:cBhvr>
                                    </p:animEffect>
                                    <p:anim calcmode="lin" valueType="num">
                                      <p:cBhvr>
                                        <p:cTn id="57"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7">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803E6-A1B7-4B15-BB3F-B7C628EA36D3}"/>
              </a:ext>
            </a:extLst>
          </p:cNvPr>
          <p:cNvSpPr>
            <a:spLocks noGrp="1"/>
          </p:cNvSpPr>
          <p:nvPr>
            <p:ph type="title"/>
          </p:nvPr>
        </p:nvSpPr>
        <p:spPr/>
        <p:txBody>
          <a:bodyPr/>
          <a:lstStyle/>
          <a:p>
            <a:r>
              <a:rPr lang="en-US" dirty="0"/>
              <a:t>History</a:t>
            </a:r>
          </a:p>
        </p:txBody>
      </p:sp>
      <p:sp>
        <p:nvSpPr>
          <p:cNvPr id="3" name="Content Placeholder 2">
            <a:extLst>
              <a:ext uri="{FF2B5EF4-FFF2-40B4-BE49-F238E27FC236}">
                <a16:creationId xmlns:a16="http://schemas.microsoft.com/office/drawing/2014/main" id="{F7667F2C-BB58-455C-B6FD-45CDFF26021B}"/>
              </a:ext>
            </a:extLst>
          </p:cNvPr>
          <p:cNvSpPr>
            <a:spLocks noGrp="1"/>
          </p:cNvSpPr>
          <p:nvPr>
            <p:ph idx="1"/>
          </p:nvPr>
        </p:nvSpPr>
        <p:spPr>
          <a:xfrm>
            <a:off x="1143000" y="2057400"/>
            <a:ext cx="9872871" cy="4191000"/>
          </a:xfrm>
        </p:spPr>
        <p:txBody>
          <a:bodyPr>
            <a:normAutofit/>
          </a:bodyPr>
          <a:lstStyle/>
          <a:p>
            <a:r>
              <a:rPr lang="en-US" dirty="0"/>
              <a:t>Most Pentecostal church bodies will trace their history back to 20</a:t>
            </a:r>
            <a:r>
              <a:rPr lang="en-US" baseline="30000" dirty="0"/>
              <a:t>th</a:t>
            </a:r>
            <a:r>
              <a:rPr lang="en-US" dirty="0"/>
              <a:t> century (1901) adherents of the Wesleyan-Holiness movement. </a:t>
            </a:r>
          </a:p>
          <a:p>
            <a:r>
              <a:rPr lang="en-US" b="1" dirty="0"/>
              <a:t>Charles Parham</a:t>
            </a:r>
            <a:r>
              <a:rPr lang="en-US" dirty="0"/>
              <a:t> (an American evangelist and faith healer) and </a:t>
            </a:r>
            <a:r>
              <a:rPr lang="en-US" b="1" dirty="0"/>
              <a:t>William J. Seymour </a:t>
            </a:r>
            <a:r>
              <a:rPr lang="en-US" dirty="0"/>
              <a:t>(a Wesleyan-Holiness preacher) began teaching that speaking in tongues was the evidence of Spirit baptism, calling this the “third work of grace”. </a:t>
            </a:r>
          </a:p>
          <a:p>
            <a:pPr lvl="1"/>
            <a:r>
              <a:rPr lang="en-US" dirty="0"/>
              <a:t>The prominent event is the three-year-long </a:t>
            </a:r>
            <a:r>
              <a:rPr lang="en-US" b="1" dirty="0"/>
              <a:t>Azusa Street Revival </a:t>
            </a:r>
            <a:r>
              <a:rPr lang="en-US" dirty="0"/>
              <a:t>in Los Angeles, CA which is where Pentecostalism firmly distinguishes itself from other movements or churches.</a:t>
            </a:r>
          </a:p>
          <a:p>
            <a:r>
              <a:rPr lang="en-US" dirty="0"/>
              <a:t>Due to early disputes concerning the doctrine of entire sanctification and (later) the Holy Trinity, Pentecostalism is divided into three different branches, namely </a:t>
            </a:r>
            <a:r>
              <a:rPr lang="en-US" b="1" dirty="0"/>
              <a:t>Holiness Pentecostals (main</a:t>
            </a:r>
            <a:r>
              <a:rPr lang="en-US" dirty="0"/>
              <a:t>), and </a:t>
            </a:r>
            <a:r>
              <a:rPr lang="en-US" b="1" dirty="0"/>
              <a:t>Finished Work Pentecostals</a:t>
            </a:r>
            <a:r>
              <a:rPr lang="en-US" dirty="0"/>
              <a:t>, with an offshoot being </a:t>
            </a:r>
            <a:r>
              <a:rPr lang="en-US" b="1" dirty="0"/>
              <a:t>Oneness Pentecostals</a:t>
            </a:r>
            <a:r>
              <a:rPr lang="en-US" dirty="0"/>
              <a:t>.</a:t>
            </a:r>
          </a:p>
        </p:txBody>
      </p:sp>
    </p:spTree>
    <p:extLst>
      <p:ext uri="{BB962C8B-B14F-4D97-AF65-F5344CB8AC3E}">
        <p14:creationId xmlns:p14="http://schemas.microsoft.com/office/powerpoint/2010/main" val="806174948"/>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F3B9F-2428-4AC2-846B-F3DFC8D30155}"/>
              </a:ext>
            </a:extLst>
          </p:cNvPr>
          <p:cNvSpPr>
            <a:spLocks noGrp="1"/>
          </p:cNvSpPr>
          <p:nvPr>
            <p:ph type="title"/>
          </p:nvPr>
        </p:nvSpPr>
        <p:spPr/>
        <p:txBody>
          <a:bodyPr/>
          <a:lstStyle/>
          <a:p>
            <a:r>
              <a:rPr lang="en-US" dirty="0"/>
              <a:t>History</a:t>
            </a:r>
          </a:p>
        </p:txBody>
      </p:sp>
      <p:sp>
        <p:nvSpPr>
          <p:cNvPr id="3" name="Content Placeholder 2">
            <a:extLst>
              <a:ext uri="{FF2B5EF4-FFF2-40B4-BE49-F238E27FC236}">
                <a16:creationId xmlns:a16="http://schemas.microsoft.com/office/drawing/2014/main" id="{89F811AE-0947-467C-A703-986191D55E8B}"/>
              </a:ext>
            </a:extLst>
          </p:cNvPr>
          <p:cNvSpPr>
            <a:spLocks noGrp="1"/>
          </p:cNvSpPr>
          <p:nvPr>
            <p:ph idx="1"/>
          </p:nvPr>
        </p:nvSpPr>
        <p:spPr/>
        <p:txBody>
          <a:bodyPr/>
          <a:lstStyle/>
          <a:p>
            <a:r>
              <a:rPr lang="en-US" dirty="0"/>
              <a:t>Aside from Parham and Seymour, other notable figures that arose in this Pentecostal movement include Dwight L. Moody, R.A. Torrey, Albert Benjamin Simpson, and John Alexander Dowie. </a:t>
            </a:r>
          </a:p>
          <a:p>
            <a:pPr lvl="1"/>
            <a:r>
              <a:rPr lang="en-US" dirty="0"/>
              <a:t>This is one of the biggest reasons why Pentecostalism is </a:t>
            </a:r>
            <a:r>
              <a:rPr lang="en-US" i="1" dirty="0"/>
              <a:t>decentralized</a:t>
            </a:r>
            <a:r>
              <a:rPr lang="en-US" dirty="0"/>
              <a:t> and not joined into one church body. Each “evangelist” would hold their own sphere of influence and many began their own schools of teaching.</a:t>
            </a:r>
          </a:p>
          <a:p>
            <a:r>
              <a:rPr lang="en-US" dirty="0"/>
              <a:t>Many Bible colleges arise from these figures including Bethel Bible College (Parham) and Moody Bible Institute.</a:t>
            </a:r>
          </a:p>
        </p:txBody>
      </p:sp>
    </p:spTree>
    <p:extLst>
      <p:ext uri="{BB962C8B-B14F-4D97-AF65-F5344CB8AC3E}">
        <p14:creationId xmlns:p14="http://schemas.microsoft.com/office/powerpoint/2010/main" val="441916423"/>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35BE3-0A91-4381-9F8E-DE9B37DA27DA}"/>
              </a:ext>
            </a:extLst>
          </p:cNvPr>
          <p:cNvSpPr>
            <a:spLocks noGrp="1"/>
          </p:cNvSpPr>
          <p:nvPr>
            <p:ph type="title"/>
          </p:nvPr>
        </p:nvSpPr>
        <p:spPr/>
        <p:txBody>
          <a:bodyPr/>
          <a:lstStyle/>
          <a:p>
            <a:r>
              <a:rPr lang="en-US" dirty="0"/>
              <a:t>Divisions within Pentecostalism</a:t>
            </a:r>
          </a:p>
        </p:txBody>
      </p:sp>
      <p:sp>
        <p:nvSpPr>
          <p:cNvPr id="3" name="Content Placeholder 2">
            <a:extLst>
              <a:ext uri="{FF2B5EF4-FFF2-40B4-BE49-F238E27FC236}">
                <a16:creationId xmlns:a16="http://schemas.microsoft.com/office/drawing/2014/main" id="{A497982D-0DBD-4566-BBCB-9E20CB97CA99}"/>
              </a:ext>
            </a:extLst>
          </p:cNvPr>
          <p:cNvSpPr>
            <a:spLocks noGrp="1"/>
          </p:cNvSpPr>
          <p:nvPr>
            <p:ph idx="1"/>
          </p:nvPr>
        </p:nvSpPr>
        <p:spPr/>
        <p:txBody>
          <a:bodyPr/>
          <a:lstStyle/>
          <a:p>
            <a:r>
              <a:rPr lang="en-US" dirty="0"/>
              <a:t>Because of the numerous voices arising within Pentecostalism in the early years (particularly coming from different church bodies), disagreements arose over the teaching of entire sanctification (a Methodist teaching).</a:t>
            </a:r>
          </a:p>
          <a:p>
            <a:r>
              <a:rPr lang="en-US" dirty="0"/>
              <a:t>The main Pentecostal branch is called </a:t>
            </a:r>
            <a:r>
              <a:rPr lang="en-US" b="1" dirty="0"/>
              <a:t>Holiness Pentecostalism </a:t>
            </a:r>
            <a:r>
              <a:rPr lang="en-US" dirty="0"/>
              <a:t>which hold to the </a:t>
            </a:r>
            <a:r>
              <a:rPr lang="en-US" b="1" dirty="0"/>
              <a:t>three works of grace. </a:t>
            </a:r>
            <a:r>
              <a:rPr lang="en-US" dirty="0"/>
              <a:t>Those that disagreed with this teaching became the </a:t>
            </a:r>
            <a:r>
              <a:rPr lang="en-US" b="1" dirty="0"/>
              <a:t>“Finished Work Pentecostals” </a:t>
            </a:r>
            <a:r>
              <a:rPr lang="en-US" dirty="0"/>
              <a:t>who teach that one grows in grace throughout life instead of it being instantaneous with conversion.</a:t>
            </a:r>
          </a:p>
          <a:p>
            <a:r>
              <a:rPr lang="en-US" dirty="0"/>
              <a:t>Further division arose among the </a:t>
            </a:r>
            <a:r>
              <a:rPr lang="en-US" b="1" dirty="0"/>
              <a:t>“Finished Work Pentecostals” </a:t>
            </a:r>
            <a:r>
              <a:rPr lang="en-US" dirty="0"/>
              <a:t>over the doctrine of the Trinity. Some would come to deny the teaching of the Trinity which gave rise to </a:t>
            </a:r>
            <a:r>
              <a:rPr lang="en-US" b="1" dirty="0"/>
              <a:t>“Oneness Pentecostalism”.</a:t>
            </a:r>
          </a:p>
        </p:txBody>
      </p:sp>
    </p:spTree>
    <p:extLst>
      <p:ext uri="{BB962C8B-B14F-4D97-AF65-F5344CB8AC3E}">
        <p14:creationId xmlns:p14="http://schemas.microsoft.com/office/powerpoint/2010/main" val="2424139691"/>
      </p:ext>
    </p:extLst>
  </p:cSld>
  <p:clrMapOvr>
    <a:masterClrMapping/>
  </p:clrMapOvr>
  <mc:AlternateContent xmlns:mc="http://schemas.openxmlformats.org/markup-compatibility/2006">
    <mc:Choice xmlns:p14="http://schemas.microsoft.com/office/powerpoint/2010/main" Requires="p14">
      <p:transition spd="slow" p14:dur="1200">
        <p14:prism dir="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asis">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Basis</Template>
  <TotalTime>253</TotalTime>
  <Words>996</Words>
  <Application>Microsoft Office PowerPoint</Application>
  <PresentationFormat>Widescreen</PresentationFormat>
  <Paragraphs>76</Paragraphs>
  <Slides>11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Calibri</vt:lpstr>
      <vt:lpstr>Corbel</vt:lpstr>
      <vt:lpstr>Basis</vt:lpstr>
      <vt:lpstr>Pentecostals*</vt:lpstr>
      <vt:lpstr>Pentecostal Church Bodies</vt:lpstr>
      <vt:lpstr>Statistics</vt:lpstr>
      <vt:lpstr>PowerPoint Presentation</vt:lpstr>
      <vt:lpstr>PowerPoint Presentation</vt:lpstr>
      <vt:lpstr>What does it mean to be: A *Pentecostal?</vt:lpstr>
      <vt:lpstr>History</vt:lpstr>
      <vt:lpstr>History</vt:lpstr>
      <vt:lpstr>Divisions within Pentecostalism</vt:lpstr>
      <vt:lpstr>Main Beliefs</vt:lpstr>
      <vt:lpstr>Comparison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Pentecostals</dc:title>
  <dc:creator>Grant Sorenson</dc:creator>
  <cp:lastModifiedBy>Grant Sorenson</cp:lastModifiedBy>
  <cp:revision>6</cp:revision>
  <dcterms:created xsi:type="dcterms:W3CDTF">2025-07-24T16:28:23Z</dcterms:created>
  <dcterms:modified xsi:type="dcterms:W3CDTF">2025-07-30T14:33:20Z</dcterms:modified>
</cp:coreProperties>
</file>