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716" autoAdjust="0"/>
  </p:normalViewPr>
  <p:slideViewPr>
    <p:cSldViewPr snapToGrid="0">
      <p:cViewPr varScale="1">
        <p:scale>
          <a:sx n="77" d="100"/>
          <a:sy n="77" d="100"/>
        </p:scale>
        <p:origin x="17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15F4F-9999-412F-ACAB-170A6F27135F}" type="datetimeFigureOut">
              <a:rPr lang="en-US" smtClean="0"/>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7601E-69B0-4CAB-80D9-A5775190284E}" type="slidenum">
              <a:rPr lang="en-US" smtClean="0"/>
              <a:t>‹#›</a:t>
            </a:fld>
            <a:endParaRPr lang="en-US"/>
          </a:p>
        </p:txBody>
      </p:sp>
    </p:spTree>
    <p:extLst>
      <p:ext uri="{BB962C8B-B14F-4D97-AF65-F5344CB8AC3E}">
        <p14:creationId xmlns:p14="http://schemas.microsoft.com/office/powerpoint/2010/main" val="252612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c. 2018</a:t>
            </a:r>
          </a:p>
        </p:txBody>
      </p:sp>
      <p:sp>
        <p:nvSpPr>
          <p:cNvPr id="4" name="Slide Number Placeholder 3"/>
          <p:cNvSpPr>
            <a:spLocks noGrp="1"/>
          </p:cNvSpPr>
          <p:nvPr>
            <p:ph type="sldNum" sz="quarter" idx="5"/>
          </p:nvPr>
        </p:nvSpPr>
        <p:spPr/>
        <p:txBody>
          <a:bodyPr/>
          <a:lstStyle/>
          <a:p>
            <a:fld id="{6B37601E-69B0-4CAB-80D9-A5775190284E}" type="slidenum">
              <a:rPr lang="en-US" smtClean="0"/>
              <a:t>3</a:t>
            </a:fld>
            <a:endParaRPr lang="en-US"/>
          </a:p>
        </p:txBody>
      </p:sp>
    </p:spTree>
    <p:extLst>
      <p:ext uri="{BB962C8B-B14F-4D97-AF65-F5344CB8AC3E}">
        <p14:creationId xmlns:p14="http://schemas.microsoft.com/office/powerpoint/2010/main" val="427399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601E-69B0-4CAB-80D9-A5775190284E}" type="slidenum">
              <a:rPr lang="en-US" smtClean="0"/>
              <a:t>4</a:t>
            </a:fld>
            <a:endParaRPr lang="en-US"/>
          </a:p>
        </p:txBody>
      </p:sp>
    </p:spTree>
    <p:extLst>
      <p:ext uri="{BB962C8B-B14F-4D97-AF65-F5344CB8AC3E}">
        <p14:creationId xmlns:p14="http://schemas.microsoft.com/office/powerpoint/2010/main" val="370422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“Ordained ministers are called to interpret to the Church the needs, concerns, and hopes of the world and the promise of God for creation” (Book of Discipline, par. 138)</a:t>
            </a:r>
          </a:p>
          <a:p>
            <a:endParaRPr lang="en-US" dirty="0"/>
          </a:p>
        </p:txBody>
      </p:sp>
      <p:sp>
        <p:nvSpPr>
          <p:cNvPr id="4" name="Slide Number Placeholder 3"/>
          <p:cNvSpPr>
            <a:spLocks noGrp="1"/>
          </p:cNvSpPr>
          <p:nvPr>
            <p:ph type="sldNum" sz="quarter" idx="5"/>
          </p:nvPr>
        </p:nvSpPr>
        <p:spPr/>
        <p:txBody>
          <a:bodyPr/>
          <a:lstStyle/>
          <a:p>
            <a:fld id="{6B37601E-69B0-4CAB-80D9-A5775190284E}" type="slidenum">
              <a:rPr lang="en-US" smtClean="0"/>
              <a:t>10</a:t>
            </a:fld>
            <a:endParaRPr lang="en-US"/>
          </a:p>
        </p:txBody>
      </p:sp>
    </p:spTree>
    <p:extLst>
      <p:ext uri="{BB962C8B-B14F-4D97-AF65-F5344CB8AC3E}">
        <p14:creationId xmlns:p14="http://schemas.microsoft.com/office/powerpoint/2010/main" val="397099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5440AC8-B589-42E3-8083-86A2ADE89C07}" type="datetimeFigureOut">
              <a:rPr lang="en-US" smtClean="0"/>
              <a:t>7/23/2025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D878BE5-F81D-4981-B1B3-921C62528BAE}"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85120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40AC8-B589-42E3-8083-86A2ADE89C07}"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78BE5-F81D-4981-B1B3-921C62528BAE}" type="slidenum">
              <a:rPr lang="en-US" smtClean="0"/>
              <a:t>‹#›</a:t>
            </a:fld>
            <a:endParaRPr lang="en-US"/>
          </a:p>
        </p:txBody>
      </p:sp>
    </p:spTree>
    <p:extLst>
      <p:ext uri="{BB962C8B-B14F-4D97-AF65-F5344CB8AC3E}">
        <p14:creationId xmlns:p14="http://schemas.microsoft.com/office/powerpoint/2010/main" val="86458408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40AC8-B589-42E3-8083-86A2ADE89C07}"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78BE5-F81D-4981-B1B3-921C62528BAE}" type="slidenum">
              <a:rPr lang="en-US" smtClean="0"/>
              <a:t>‹#›</a:t>
            </a:fld>
            <a:endParaRPr lang="en-US"/>
          </a:p>
        </p:txBody>
      </p:sp>
    </p:spTree>
    <p:extLst>
      <p:ext uri="{BB962C8B-B14F-4D97-AF65-F5344CB8AC3E}">
        <p14:creationId xmlns:p14="http://schemas.microsoft.com/office/powerpoint/2010/main" val="257864903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40AC8-B589-42E3-8083-86A2ADE89C07}"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78BE5-F81D-4981-B1B3-921C62528BAE}" type="slidenum">
              <a:rPr lang="en-US" smtClean="0"/>
              <a:t>‹#›</a:t>
            </a:fld>
            <a:endParaRPr lang="en-US"/>
          </a:p>
        </p:txBody>
      </p:sp>
    </p:spTree>
    <p:extLst>
      <p:ext uri="{BB962C8B-B14F-4D97-AF65-F5344CB8AC3E}">
        <p14:creationId xmlns:p14="http://schemas.microsoft.com/office/powerpoint/2010/main" val="24162731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40AC8-B589-42E3-8083-86A2ADE89C07}"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78BE5-F81D-4981-B1B3-921C62528BAE}"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93713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440AC8-B589-42E3-8083-86A2ADE89C07}" type="datetimeFigureOut">
              <a:rPr lang="en-US" smtClean="0"/>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78BE5-F81D-4981-B1B3-921C62528BAE}" type="slidenum">
              <a:rPr lang="en-US" smtClean="0"/>
              <a:t>‹#›</a:t>
            </a:fld>
            <a:endParaRPr lang="en-US"/>
          </a:p>
        </p:txBody>
      </p:sp>
    </p:spTree>
    <p:extLst>
      <p:ext uri="{BB962C8B-B14F-4D97-AF65-F5344CB8AC3E}">
        <p14:creationId xmlns:p14="http://schemas.microsoft.com/office/powerpoint/2010/main" val="256946208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440AC8-B589-42E3-8083-86A2ADE89C07}" type="datetimeFigureOut">
              <a:rPr lang="en-US" smtClean="0"/>
              <a:t>7/23/2025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878BE5-F81D-4981-B1B3-921C62528BAE}" type="slidenum">
              <a:rPr lang="en-US" smtClean="0"/>
              <a:t>‹#›</a:t>
            </a:fld>
            <a:endParaRPr lang="en-US"/>
          </a:p>
        </p:txBody>
      </p:sp>
    </p:spTree>
    <p:extLst>
      <p:ext uri="{BB962C8B-B14F-4D97-AF65-F5344CB8AC3E}">
        <p14:creationId xmlns:p14="http://schemas.microsoft.com/office/powerpoint/2010/main" val="330235916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440AC8-B589-42E3-8083-86A2ADE89C07}" type="datetimeFigureOut">
              <a:rPr lang="en-US" smtClean="0"/>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878BE5-F81D-4981-B1B3-921C62528BAE}" type="slidenum">
              <a:rPr lang="en-US" smtClean="0"/>
              <a:t>‹#›</a:t>
            </a:fld>
            <a:endParaRPr lang="en-US"/>
          </a:p>
        </p:txBody>
      </p:sp>
    </p:spTree>
    <p:extLst>
      <p:ext uri="{BB962C8B-B14F-4D97-AF65-F5344CB8AC3E}">
        <p14:creationId xmlns:p14="http://schemas.microsoft.com/office/powerpoint/2010/main" val="349315007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40AC8-B589-42E3-8083-86A2ADE89C07}" type="datetimeFigureOut">
              <a:rPr lang="en-US" smtClean="0"/>
              <a:t>7/23/2025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878BE5-F81D-4981-B1B3-921C62528BAE}" type="slidenum">
              <a:rPr lang="en-US" smtClean="0"/>
              <a:t>‹#›</a:t>
            </a:fld>
            <a:endParaRPr lang="en-US"/>
          </a:p>
        </p:txBody>
      </p:sp>
    </p:spTree>
    <p:extLst>
      <p:ext uri="{BB962C8B-B14F-4D97-AF65-F5344CB8AC3E}">
        <p14:creationId xmlns:p14="http://schemas.microsoft.com/office/powerpoint/2010/main" val="132630957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440AC8-B589-42E3-8083-86A2ADE89C07}" type="datetimeFigureOut">
              <a:rPr lang="en-US" smtClean="0"/>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78BE5-F81D-4981-B1B3-921C62528BAE}" type="slidenum">
              <a:rPr lang="en-US" smtClean="0"/>
              <a:t>‹#›</a:t>
            </a:fld>
            <a:endParaRPr lang="en-US"/>
          </a:p>
        </p:txBody>
      </p:sp>
    </p:spTree>
    <p:extLst>
      <p:ext uri="{BB962C8B-B14F-4D97-AF65-F5344CB8AC3E}">
        <p14:creationId xmlns:p14="http://schemas.microsoft.com/office/powerpoint/2010/main" val="105064778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440AC8-B589-42E3-8083-86A2ADE89C07}" type="datetimeFigureOut">
              <a:rPr lang="en-US" smtClean="0"/>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78BE5-F81D-4981-B1B3-921C62528BAE}" type="slidenum">
              <a:rPr lang="en-US" smtClean="0"/>
              <a:t>‹#›</a:t>
            </a:fld>
            <a:endParaRPr lang="en-US"/>
          </a:p>
        </p:txBody>
      </p:sp>
    </p:spTree>
    <p:extLst>
      <p:ext uri="{BB962C8B-B14F-4D97-AF65-F5344CB8AC3E}">
        <p14:creationId xmlns:p14="http://schemas.microsoft.com/office/powerpoint/2010/main" val="424804156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5440AC8-B589-42E3-8083-86A2ADE89C07}" type="datetimeFigureOut">
              <a:rPr lang="en-US" smtClean="0"/>
              <a:t>7/23/2025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D878BE5-F81D-4981-B1B3-921C62528BAE}" type="slidenum">
              <a:rPr lang="en-US" smtClean="0"/>
              <a:t>‹#›</a:t>
            </a:fld>
            <a:endParaRPr lang="en-US"/>
          </a:p>
        </p:txBody>
      </p:sp>
    </p:spTree>
    <p:extLst>
      <p:ext uri="{BB962C8B-B14F-4D97-AF65-F5344CB8AC3E}">
        <p14:creationId xmlns:p14="http://schemas.microsoft.com/office/powerpoint/2010/main" val="2266848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ECD2-CD4D-484D-8CA8-4480AAE8255E}"/>
              </a:ext>
            </a:extLst>
          </p:cNvPr>
          <p:cNvSpPr>
            <a:spLocks noGrp="1"/>
          </p:cNvSpPr>
          <p:nvPr>
            <p:ph type="ctrTitle"/>
          </p:nvPr>
        </p:nvSpPr>
        <p:spPr/>
        <p:txBody>
          <a:bodyPr/>
          <a:lstStyle/>
          <a:p>
            <a:r>
              <a:rPr lang="en-US" dirty="0"/>
              <a:t>Methodists</a:t>
            </a:r>
          </a:p>
        </p:txBody>
      </p:sp>
      <p:sp>
        <p:nvSpPr>
          <p:cNvPr id="3" name="Subtitle 2">
            <a:extLst>
              <a:ext uri="{FF2B5EF4-FFF2-40B4-BE49-F238E27FC236}">
                <a16:creationId xmlns:a16="http://schemas.microsoft.com/office/drawing/2014/main" id="{DD660762-3B61-4262-B147-5FE801528870}"/>
              </a:ext>
            </a:extLst>
          </p:cNvPr>
          <p:cNvSpPr>
            <a:spLocks noGrp="1"/>
          </p:cNvSpPr>
          <p:nvPr>
            <p:ph type="subTitle" idx="1"/>
          </p:nvPr>
        </p:nvSpPr>
        <p:spPr/>
        <p:txBody>
          <a:bodyPr/>
          <a:lstStyle/>
          <a:p>
            <a:r>
              <a:rPr lang="en-US" dirty="0"/>
              <a:t>Modern History and Belief</a:t>
            </a:r>
          </a:p>
          <a:p>
            <a:r>
              <a:rPr lang="en-US" dirty="0"/>
              <a:t>*From a Lutheran view</a:t>
            </a:r>
          </a:p>
        </p:txBody>
      </p:sp>
      <p:pic>
        <p:nvPicPr>
          <p:cNvPr id="4" name="Picture 3">
            <a:extLst>
              <a:ext uri="{FF2B5EF4-FFF2-40B4-BE49-F238E27FC236}">
                <a16:creationId xmlns:a16="http://schemas.microsoft.com/office/drawing/2014/main" id="{17FE4F7F-E4E9-43CE-90EC-B6E917186F5E}"/>
              </a:ext>
            </a:extLst>
          </p:cNvPr>
          <p:cNvPicPr>
            <a:picLocks noChangeAspect="1"/>
          </p:cNvPicPr>
          <p:nvPr/>
        </p:nvPicPr>
        <p:blipFill>
          <a:blip r:embed="rId2"/>
          <a:stretch>
            <a:fillRect/>
          </a:stretch>
        </p:blipFill>
        <p:spPr>
          <a:xfrm>
            <a:off x="720090" y="3509963"/>
            <a:ext cx="1607820" cy="2894076"/>
          </a:xfrm>
          <a:prstGeom prst="rect">
            <a:avLst/>
          </a:prstGeom>
        </p:spPr>
      </p:pic>
      <p:pic>
        <p:nvPicPr>
          <p:cNvPr id="5" name="Picture 4">
            <a:extLst>
              <a:ext uri="{FF2B5EF4-FFF2-40B4-BE49-F238E27FC236}">
                <a16:creationId xmlns:a16="http://schemas.microsoft.com/office/drawing/2014/main" id="{E674093B-F278-411A-84BB-AD1332E36DCB}"/>
              </a:ext>
            </a:extLst>
          </p:cNvPr>
          <p:cNvPicPr>
            <a:picLocks noChangeAspect="1"/>
          </p:cNvPicPr>
          <p:nvPr/>
        </p:nvPicPr>
        <p:blipFill>
          <a:blip r:embed="rId3"/>
          <a:stretch>
            <a:fillRect/>
          </a:stretch>
        </p:blipFill>
        <p:spPr>
          <a:xfrm>
            <a:off x="9085580" y="4124324"/>
            <a:ext cx="2381250" cy="2266950"/>
          </a:xfrm>
          <a:prstGeom prst="rect">
            <a:avLst/>
          </a:prstGeom>
        </p:spPr>
      </p:pic>
    </p:spTree>
    <p:extLst>
      <p:ext uri="{BB962C8B-B14F-4D97-AF65-F5344CB8AC3E}">
        <p14:creationId xmlns:p14="http://schemas.microsoft.com/office/powerpoint/2010/main" val="27042513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F005-D74B-4DE8-AD05-28F6C0571D42}"/>
              </a:ext>
            </a:extLst>
          </p:cNvPr>
          <p:cNvSpPr>
            <a:spLocks noGrp="1"/>
          </p:cNvSpPr>
          <p:nvPr>
            <p:ph type="title"/>
          </p:nvPr>
        </p:nvSpPr>
        <p:spPr/>
        <p:txBody>
          <a:bodyPr/>
          <a:lstStyle/>
          <a:p>
            <a:r>
              <a:rPr lang="en-US" dirty="0"/>
              <a:t>Comparison</a:t>
            </a:r>
          </a:p>
        </p:txBody>
      </p:sp>
      <p:graphicFrame>
        <p:nvGraphicFramePr>
          <p:cNvPr id="4" name="Table 4">
            <a:extLst>
              <a:ext uri="{FF2B5EF4-FFF2-40B4-BE49-F238E27FC236}">
                <a16:creationId xmlns:a16="http://schemas.microsoft.com/office/drawing/2014/main" id="{29B2FB5F-7B83-42BF-8AFA-A3D369ED39F8}"/>
              </a:ext>
            </a:extLst>
          </p:cNvPr>
          <p:cNvGraphicFramePr>
            <a:graphicFrameLocks noGrp="1"/>
          </p:cNvGraphicFramePr>
          <p:nvPr>
            <p:ph idx="1"/>
            <p:extLst>
              <p:ext uri="{D42A27DB-BD31-4B8C-83A1-F6EECF244321}">
                <p14:modId xmlns:p14="http://schemas.microsoft.com/office/powerpoint/2010/main" val="250011796"/>
              </p:ext>
            </p:extLst>
          </p:nvPr>
        </p:nvGraphicFramePr>
        <p:xfrm>
          <a:off x="1143000" y="2057401"/>
          <a:ext cx="9872661" cy="4190998"/>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3013889769"/>
                    </a:ext>
                  </a:extLst>
                </a:gridCol>
                <a:gridCol w="3290887">
                  <a:extLst>
                    <a:ext uri="{9D8B030D-6E8A-4147-A177-3AD203B41FA5}">
                      <a16:colId xmlns:a16="http://schemas.microsoft.com/office/drawing/2014/main" val="1762537786"/>
                    </a:ext>
                  </a:extLst>
                </a:gridCol>
                <a:gridCol w="3290887">
                  <a:extLst>
                    <a:ext uri="{9D8B030D-6E8A-4147-A177-3AD203B41FA5}">
                      <a16:colId xmlns:a16="http://schemas.microsoft.com/office/drawing/2014/main" val="1778986369"/>
                    </a:ext>
                  </a:extLst>
                </a:gridCol>
              </a:tblGrid>
              <a:tr h="472885">
                <a:tc>
                  <a:txBody>
                    <a:bodyPr/>
                    <a:lstStyle/>
                    <a:p>
                      <a:endParaRPr lang="en-US"/>
                    </a:p>
                  </a:txBody>
                  <a:tcPr/>
                </a:tc>
                <a:tc>
                  <a:txBody>
                    <a:bodyPr/>
                    <a:lstStyle/>
                    <a:p>
                      <a:pPr algn="ctr"/>
                      <a:r>
                        <a:rPr lang="en-US" dirty="0"/>
                        <a:t>Methodist</a:t>
                      </a:r>
                    </a:p>
                  </a:txBody>
                  <a:tcPr/>
                </a:tc>
                <a:tc>
                  <a:txBody>
                    <a:bodyPr/>
                    <a:lstStyle/>
                    <a:p>
                      <a:pPr algn="ctr"/>
                      <a:r>
                        <a:rPr lang="en-US" dirty="0"/>
                        <a:t>Lutheran</a:t>
                      </a:r>
                    </a:p>
                  </a:txBody>
                  <a:tcPr/>
                </a:tc>
                <a:extLst>
                  <a:ext uri="{0D108BD9-81ED-4DB2-BD59-A6C34878D82A}">
                    <a16:rowId xmlns:a16="http://schemas.microsoft.com/office/drawing/2014/main" val="1515081383"/>
                  </a:ext>
                </a:extLst>
              </a:tr>
              <a:tr h="1239371">
                <a:tc>
                  <a:txBody>
                    <a:bodyPr/>
                    <a:lstStyle/>
                    <a:p>
                      <a:r>
                        <a:rPr lang="en-US" dirty="0"/>
                        <a:t>Sanctification</a:t>
                      </a:r>
                    </a:p>
                  </a:txBody>
                  <a:tcPr/>
                </a:tc>
                <a:tc>
                  <a:txBody>
                    <a:bodyPr/>
                    <a:lstStyle/>
                    <a:p>
                      <a:r>
                        <a:rPr lang="en-US" dirty="0"/>
                        <a:t>God’s work in us, but enables us to fully uphold God’s law. To be sanctified means being free of all </a:t>
                      </a:r>
                      <a:r>
                        <a:rPr lang="en-US" i="1" dirty="0"/>
                        <a:t>outward </a:t>
                      </a:r>
                      <a:r>
                        <a:rPr lang="en-US" i="0" dirty="0"/>
                        <a:t>sin.</a:t>
                      </a:r>
                      <a:endParaRPr lang="en-US" dirty="0"/>
                    </a:p>
                  </a:txBody>
                  <a:tcPr/>
                </a:tc>
                <a:tc>
                  <a:txBody>
                    <a:bodyPr/>
                    <a:lstStyle/>
                    <a:p>
                      <a:r>
                        <a:rPr lang="en-US" dirty="0"/>
                        <a:t>God works in us through faith the good works which he desires, though we are never free of sin. (AC VI)</a:t>
                      </a:r>
                    </a:p>
                  </a:txBody>
                  <a:tcPr/>
                </a:tc>
                <a:extLst>
                  <a:ext uri="{0D108BD9-81ED-4DB2-BD59-A6C34878D82A}">
                    <a16:rowId xmlns:a16="http://schemas.microsoft.com/office/drawing/2014/main" val="2902591624"/>
                  </a:ext>
                </a:extLst>
              </a:tr>
              <a:tr h="1239371">
                <a:tc>
                  <a:txBody>
                    <a:bodyPr/>
                    <a:lstStyle/>
                    <a:p>
                      <a:r>
                        <a:rPr lang="en-US" dirty="0"/>
                        <a:t>Ministry</a:t>
                      </a:r>
                    </a:p>
                  </a:txBody>
                  <a:tcPr/>
                </a:tc>
                <a:tc>
                  <a:txBody>
                    <a:bodyPr/>
                    <a:lstStyle/>
                    <a:p>
                      <a:r>
                        <a:rPr lang="en-US" dirty="0"/>
                        <a:t>Emphasis on ministry of laity and their obligation to “use” gifts for Christ.</a:t>
                      </a:r>
                    </a:p>
                    <a:p>
                      <a:endParaRPr lang="en-US" dirty="0"/>
                    </a:p>
                  </a:txBody>
                  <a:tcPr/>
                </a:tc>
                <a:tc>
                  <a:txBody>
                    <a:bodyPr/>
                    <a:lstStyle/>
                    <a:p>
                      <a:r>
                        <a:rPr lang="en-US" dirty="0"/>
                        <a:t>“No one may teach, preach, or administer the Sacraments unless properly called” AC XIV</a:t>
                      </a:r>
                    </a:p>
                  </a:txBody>
                  <a:tcPr/>
                </a:tc>
                <a:extLst>
                  <a:ext uri="{0D108BD9-81ED-4DB2-BD59-A6C34878D82A}">
                    <a16:rowId xmlns:a16="http://schemas.microsoft.com/office/drawing/2014/main" val="429350742"/>
                  </a:ext>
                </a:extLst>
              </a:tr>
              <a:tr h="1239371">
                <a:tc>
                  <a:txBody>
                    <a:bodyPr/>
                    <a:lstStyle/>
                    <a:p>
                      <a:r>
                        <a:rPr lang="en-US" dirty="0"/>
                        <a:t>Social issues</a:t>
                      </a:r>
                    </a:p>
                  </a:txBody>
                  <a:tcPr/>
                </a:tc>
                <a:tc>
                  <a:txBody>
                    <a:bodyPr/>
                    <a:lstStyle/>
                    <a:p>
                      <a:r>
                        <a:rPr lang="en-US" dirty="0"/>
                        <a:t>Affirms LGBTQ+, supports women’s ordination, etc.</a:t>
                      </a:r>
                    </a:p>
                  </a:txBody>
                  <a:tcPr/>
                </a:tc>
                <a:tc>
                  <a:txBody>
                    <a:bodyPr/>
                    <a:lstStyle/>
                    <a:p>
                      <a:r>
                        <a:rPr lang="en-US" dirty="0"/>
                        <a:t>Does not condone LGBTQ, women’s ordination, etc.</a:t>
                      </a:r>
                    </a:p>
                  </a:txBody>
                  <a:tcPr/>
                </a:tc>
                <a:extLst>
                  <a:ext uri="{0D108BD9-81ED-4DB2-BD59-A6C34878D82A}">
                    <a16:rowId xmlns:a16="http://schemas.microsoft.com/office/drawing/2014/main" val="3731367014"/>
                  </a:ext>
                </a:extLst>
              </a:tr>
            </a:tbl>
          </a:graphicData>
        </a:graphic>
      </p:graphicFrame>
      <p:sp>
        <p:nvSpPr>
          <p:cNvPr id="3" name="Rectangle 2">
            <a:extLst>
              <a:ext uri="{FF2B5EF4-FFF2-40B4-BE49-F238E27FC236}">
                <a16:creationId xmlns:a16="http://schemas.microsoft.com/office/drawing/2014/main" id="{D414D841-55F7-4EDA-8F54-C4D78E11820F}"/>
              </a:ext>
            </a:extLst>
          </p:cNvPr>
          <p:cNvSpPr/>
          <p:nvPr/>
        </p:nvSpPr>
        <p:spPr>
          <a:xfrm>
            <a:off x="1143000" y="2555310"/>
            <a:ext cx="9872661" cy="120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994055-E91D-4355-8B9B-3A632092B8D6}"/>
              </a:ext>
            </a:extLst>
          </p:cNvPr>
          <p:cNvSpPr/>
          <p:nvPr/>
        </p:nvSpPr>
        <p:spPr>
          <a:xfrm>
            <a:off x="1142999" y="3757808"/>
            <a:ext cx="9872661" cy="120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CEE020-8AE2-4AC7-B33E-C9E0013101AD}"/>
              </a:ext>
            </a:extLst>
          </p:cNvPr>
          <p:cNvSpPr/>
          <p:nvPr/>
        </p:nvSpPr>
        <p:spPr>
          <a:xfrm>
            <a:off x="1142998" y="4960305"/>
            <a:ext cx="9872661" cy="1288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49174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8828-C14F-4C16-983E-4D00103830F2}"/>
              </a:ext>
            </a:extLst>
          </p:cNvPr>
          <p:cNvSpPr>
            <a:spLocks noGrp="1"/>
          </p:cNvSpPr>
          <p:nvPr>
            <p:ph type="title"/>
          </p:nvPr>
        </p:nvSpPr>
        <p:spPr/>
        <p:txBody>
          <a:bodyPr/>
          <a:lstStyle/>
          <a:p>
            <a:r>
              <a:rPr lang="en-US" dirty="0"/>
              <a:t>Statistics</a:t>
            </a:r>
          </a:p>
        </p:txBody>
      </p:sp>
      <p:sp>
        <p:nvSpPr>
          <p:cNvPr id="3" name="Content Placeholder 2">
            <a:extLst>
              <a:ext uri="{FF2B5EF4-FFF2-40B4-BE49-F238E27FC236}">
                <a16:creationId xmlns:a16="http://schemas.microsoft.com/office/drawing/2014/main" id="{97973CB0-AA19-456A-970E-73E5CAB70031}"/>
              </a:ext>
            </a:extLst>
          </p:cNvPr>
          <p:cNvSpPr>
            <a:spLocks noGrp="1"/>
          </p:cNvSpPr>
          <p:nvPr>
            <p:ph idx="1"/>
          </p:nvPr>
        </p:nvSpPr>
        <p:spPr>
          <a:xfrm>
            <a:off x="1143000" y="2057400"/>
            <a:ext cx="9872871" cy="3039533"/>
          </a:xfrm>
        </p:spPr>
        <p:txBody>
          <a:bodyPr/>
          <a:lstStyle/>
          <a:p>
            <a:r>
              <a:rPr lang="en-US" b="1" dirty="0"/>
              <a:t>Methodists</a:t>
            </a:r>
            <a:r>
              <a:rPr lang="en-US" dirty="0"/>
              <a:t> rank within the top 10 of the largest Protestant church bodies with an estimated </a:t>
            </a:r>
            <a:r>
              <a:rPr lang="en-US" b="1" dirty="0"/>
              <a:t>80 million </a:t>
            </a:r>
            <a:r>
              <a:rPr lang="en-US" dirty="0"/>
              <a:t>followers globally. The World Methodist Council represents the majority of Methodist churches around the world, consisting of 81 denominations and 138 countries.</a:t>
            </a:r>
          </a:p>
          <a:p>
            <a:r>
              <a:rPr lang="en-US" dirty="0"/>
              <a:t>The main Methodist denomination is the United Methodist Church (UMC) which is a worldwide entity but is based in the USA. It has an estimated 9.9 million (USA) members as of 2022. </a:t>
            </a:r>
          </a:p>
          <a:p>
            <a:r>
              <a:rPr lang="en-US" dirty="0"/>
              <a:t>Population of Methodists by country: </a:t>
            </a:r>
          </a:p>
          <a:p>
            <a:pPr lvl="1"/>
            <a:endParaRPr lang="en-US" dirty="0"/>
          </a:p>
        </p:txBody>
      </p:sp>
      <p:graphicFrame>
        <p:nvGraphicFramePr>
          <p:cNvPr id="4" name="Table 4">
            <a:extLst>
              <a:ext uri="{FF2B5EF4-FFF2-40B4-BE49-F238E27FC236}">
                <a16:creationId xmlns:a16="http://schemas.microsoft.com/office/drawing/2014/main" id="{7BB01B28-12DF-4A95-A81D-E621F9D01DA5}"/>
              </a:ext>
            </a:extLst>
          </p:cNvPr>
          <p:cNvGraphicFramePr>
            <a:graphicFrameLocks noGrp="1"/>
          </p:cNvGraphicFramePr>
          <p:nvPr>
            <p:extLst>
              <p:ext uri="{D42A27DB-BD31-4B8C-83A1-F6EECF244321}">
                <p14:modId xmlns:p14="http://schemas.microsoft.com/office/powerpoint/2010/main" val="2168913418"/>
              </p:ext>
            </p:extLst>
          </p:nvPr>
        </p:nvGraphicFramePr>
        <p:xfrm>
          <a:off x="1176129" y="4902199"/>
          <a:ext cx="9839744" cy="1483360"/>
        </p:xfrm>
        <a:graphic>
          <a:graphicData uri="http://schemas.openxmlformats.org/drawingml/2006/table">
            <a:tbl>
              <a:tblPr firstRow="1" bandRow="1">
                <a:tableStyleId>{5C22544A-7EE6-4342-B048-85BDC9FD1C3A}</a:tableStyleId>
              </a:tblPr>
              <a:tblGrid>
                <a:gridCol w="2459936">
                  <a:extLst>
                    <a:ext uri="{9D8B030D-6E8A-4147-A177-3AD203B41FA5}">
                      <a16:colId xmlns:a16="http://schemas.microsoft.com/office/drawing/2014/main" val="3613762363"/>
                    </a:ext>
                  </a:extLst>
                </a:gridCol>
                <a:gridCol w="2459936">
                  <a:extLst>
                    <a:ext uri="{9D8B030D-6E8A-4147-A177-3AD203B41FA5}">
                      <a16:colId xmlns:a16="http://schemas.microsoft.com/office/drawing/2014/main" val="3843007814"/>
                    </a:ext>
                  </a:extLst>
                </a:gridCol>
                <a:gridCol w="2459936">
                  <a:extLst>
                    <a:ext uri="{9D8B030D-6E8A-4147-A177-3AD203B41FA5}">
                      <a16:colId xmlns:a16="http://schemas.microsoft.com/office/drawing/2014/main" val="892417210"/>
                    </a:ext>
                  </a:extLst>
                </a:gridCol>
                <a:gridCol w="2459936">
                  <a:extLst>
                    <a:ext uri="{9D8B030D-6E8A-4147-A177-3AD203B41FA5}">
                      <a16:colId xmlns:a16="http://schemas.microsoft.com/office/drawing/2014/main" val="4199663159"/>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18337861"/>
                  </a:ext>
                </a:extLst>
              </a:tr>
              <a:tr h="370840">
                <a:tc>
                  <a:txBody>
                    <a:bodyPr/>
                    <a:lstStyle/>
                    <a:p>
                      <a:r>
                        <a:rPr lang="en-US" dirty="0"/>
                        <a:t>#1 United States</a:t>
                      </a:r>
                    </a:p>
                  </a:txBody>
                  <a:tcPr/>
                </a:tc>
                <a:tc>
                  <a:txBody>
                    <a:bodyPr/>
                    <a:lstStyle/>
                    <a:p>
                      <a:r>
                        <a:rPr lang="en-US" dirty="0"/>
                        <a:t>9.9 million</a:t>
                      </a:r>
                    </a:p>
                  </a:txBody>
                  <a:tcPr/>
                </a:tc>
                <a:tc>
                  <a:txBody>
                    <a:bodyPr/>
                    <a:lstStyle/>
                    <a:p>
                      <a:r>
                        <a:rPr lang="en-US" dirty="0"/>
                        <a:t>DR of Congo</a:t>
                      </a:r>
                    </a:p>
                  </a:txBody>
                  <a:tcPr/>
                </a:tc>
                <a:tc>
                  <a:txBody>
                    <a:bodyPr/>
                    <a:lstStyle/>
                    <a:p>
                      <a:r>
                        <a:rPr lang="en-US" dirty="0"/>
                        <a:t>2.9 million</a:t>
                      </a:r>
                    </a:p>
                  </a:txBody>
                  <a:tcPr/>
                </a:tc>
                <a:extLst>
                  <a:ext uri="{0D108BD9-81ED-4DB2-BD59-A6C34878D82A}">
                    <a16:rowId xmlns:a16="http://schemas.microsoft.com/office/drawing/2014/main" val="2892160712"/>
                  </a:ext>
                </a:extLst>
              </a:tr>
              <a:tr h="370840">
                <a:tc>
                  <a:txBody>
                    <a:bodyPr/>
                    <a:lstStyle/>
                    <a:p>
                      <a:r>
                        <a:rPr lang="en-US" dirty="0"/>
                        <a:t>#2 Nigeria</a:t>
                      </a:r>
                    </a:p>
                  </a:txBody>
                  <a:tcPr/>
                </a:tc>
                <a:tc>
                  <a:txBody>
                    <a:bodyPr/>
                    <a:lstStyle/>
                    <a:p>
                      <a:r>
                        <a:rPr lang="en-US" dirty="0"/>
                        <a:t>3.3 million</a:t>
                      </a:r>
                    </a:p>
                  </a:txBody>
                  <a:tcPr/>
                </a:tc>
                <a:tc>
                  <a:txBody>
                    <a:bodyPr/>
                    <a:lstStyle/>
                    <a:p>
                      <a:r>
                        <a:rPr lang="en-US" dirty="0"/>
                        <a:t>South Korea</a:t>
                      </a:r>
                    </a:p>
                  </a:txBody>
                  <a:tcPr/>
                </a:tc>
                <a:tc>
                  <a:txBody>
                    <a:bodyPr/>
                    <a:lstStyle/>
                    <a:p>
                      <a:r>
                        <a:rPr lang="en-US" dirty="0"/>
                        <a:t>2.2 Million</a:t>
                      </a:r>
                    </a:p>
                  </a:txBody>
                  <a:tcPr/>
                </a:tc>
                <a:extLst>
                  <a:ext uri="{0D108BD9-81ED-4DB2-BD59-A6C34878D82A}">
                    <a16:rowId xmlns:a16="http://schemas.microsoft.com/office/drawing/2014/main" val="1884867025"/>
                  </a:ext>
                </a:extLst>
              </a:tr>
              <a:tr h="370840">
                <a:tc>
                  <a:txBody>
                    <a:bodyPr/>
                    <a:lstStyle/>
                    <a:p>
                      <a:r>
                        <a:rPr lang="en-US" dirty="0"/>
                        <a:t>#3 India</a:t>
                      </a:r>
                    </a:p>
                  </a:txBody>
                  <a:tcPr/>
                </a:tc>
                <a:tc>
                  <a:txBody>
                    <a:bodyPr/>
                    <a:lstStyle/>
                    <a:p>
                      <a:r>
                        <a:rPr lang="en-US" dirty="0"/>
                        <a:t>3.1 Million</a:t>
                      </a:r>
                    </a:p>
                  </a:txBody>
                  <a:tcPr/>
                </a:tc>
                <a:tc>
                  <a:txBody>
                    <a:bodyPr/>
                    <a:lstStyle/>
                    <a:p>
                      <a:r>
                        <a:rPr lang="en-US" dirty="0"/>
                        <a:t>South Africa</a:t>
                      </a:r>
                    </a:p>
                  </a:txBody>
                  <a:tcPr/>
                </a:tc>
                <a:tc>
                  <a:txBody>
                    <a:bodyPr/>
                    <a:lstStyle/>
                    <a:p>
                      <a:r>
                        <a:rPr lang="en-US" dirty="0"/>
                        <a:t>1.6 million</a:t>
                      </a:r>
                    </a:p>
                  </a:txBody>
                  <a:tcPr/>
                </a:tc>
                <a:extLst>
                  <a:ext uri="{0D108BD9-81ED-4DB2-BD59-A6C34878D82A}">
                    <a16:rowId xmlns:a16="http://schemas.microsoft.com/office/drawing/2014/main" val="197829311"/>
                  </a:ext>
                </a:extLst>
              </a:tr>
            </a:tbl>
          </a:graphicData>
        </a:graphic>
      </p:graphicFrame>
    </p:spTree>
    <p:extLst>
      <p:ext uri="{BB962C8B-B14F-4D97-AF65-F5344CB8AC3E}">
        <p14:creationId xmlns:p14="http://schemas.microsoft.com/office/powerpoint/2010/main" val="336809876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617923-028E-46AE-8668-543E4AED777F}"/>
              </a:ext>
            </a:extLst>
          </p:cNvPr>
          <p:cNvPicPr>
            <a:picLocks noChangeAspect="1"/>
          </p:cNvPicPr>
          <p:nvPr/>
        </p:nvPicPr>
        <p:blipFill>
          <a:blip r:embed="rId3"/>
          <a:stretch>
            <a:fillRect/>
          </a:stretch>
        </p:blipFill>
        <p:spPr>
          <a:xfrm>
            <a:off x="249870" y="432858"/>
            <a:ext cx="11692260" cy="5992283"/>
          </a:xfrm>
          <a:prstGeom prst="rect">
            <a:avLst/>
          </a:prstGeom>
        </p:spPr>
      </p:pic>
      <p:sp>
        <p:nvSpPr>
          <p:cNvPr id="5" name="TextBox 4">
            <a:extLst>
              <a:ext uri="{FF2B5EF4-FFF2-40B4-BE49-F238E27FC236}">
                <a16:creationId xmlns:a16="http://schemas.microsoft.com/office/drawing/2014/main" id="{C9BF0A30-83AE-4563-910D-49FE57390B88}"/>
              </a:ext>
            </a:extLst>
          </p:cNvPr>
          <p:cNvSpPr txBox="1"/>
          <p:nvPr/>
        </p:nvSpPr>
        <p:spPr>
          <a:xfrm>
            <a:off x="10722930" y="6055809"/>
            <a:ext cx="1219200" cy="369332"/>
          </a:xfrm>
          <a:prstGeom prst="rect">
            <a:avLst/>
          </a:prstGeom>
          <a:noFill/>
        </p:spPr>
        <p:txBody>
          <a:bodyPr wrap="square" rtlCol="0">
            <a:spAutoFit/>
          </a:bodyPr>
          <a:lstStyle/>
          <a:p>
            <a:r>
              <a:rPr lang="en-US" dirty="0"/>
              <a:t>As of 2018</a:t>
            </a:r>
          </a:p>
        </p:txBody>
      </p:sp>
    </p:spTree>
    <p:extLst>
      <p:ext uri="{BB962C8B-B14F-4D97-AF65-F5344CB8AC3E}">
        <p14:creationId xmlns:p14="http://schemas.microsoft.com/office/powerpoint/2010/main" val="223433713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F6500-CD1B-4FA7-A4BE-179ABDB4AA68}"/>
              </a:ext>
            </a:extLst>
          </p:cNvPr>
          <p:cNvPicPr>
            <a:picLocks noChangeAspect="1"/>
          </p:cNvPicPr>
          <p:nvPr/>
        </p:nvPicPr>
        <p:blipFill rotWithShape="1">
          <a:blip r:embed="rId3">
            <a:extLst>
              <a:ext uri="{28A0092B-C50C-407E-A947-70E740481C1C}">
                <a14:useLocalDpi xmlns:a14="http://schemas.microsoft.com/office/drawing/2010/main" val="0"/>
              </a:ext>
            </a:extLst>
          </a:blip>
          <a:srcRect t="15208"/>
          <a:stretch/>
        </p:blipFill>
        <p:spPr>
          <a:xfrm>
            <a:off x="2347667" y="246261"/>
            <a:ext cx="9539533" cy="6365477"/>
          </a:xfrm>
          <a:prstGeom prst="rect">
            <a:avLst/>
          </a:prstGeom>
        </p:spPr>
      </p:pic>
      <p:sp>
        <p:nvSpPr>
          <p:cNvPr id="6" name="TextBox 5">
            <a:extLst>
              <a:ext uri="{FF2B5EF4-FFF2-40B4-BE49-F238E27FC236}">
                <a16:creationId xmlns:a16="http://schemas.microsoft.com/office/drawing/2014/main" id="{9CB20D62-33DF-428F-827D-B6976A7C5C9D}"/>
              </a:ext>
            </a:extLst>
          </p:cNvPr>
          <p:cNvSpPr txBox="1"/>
          <p:nvPr/>
        </p:nvSpPr>
        <p:spPr>
          <a:xfrm>
            <a:off x="338667" y="2413337"/>
            <a:ext cx="2009000" cy="2862322"/>
          </a:xfrm>
          <a:prstGeom prst="rect">
            <a:avLst/>
          </a:prstGeom>
          <a:noFill/>
        </p:spPr>
        <p:txBody>
          <a:bodyPr wrap="square" rtlCol="0">
            <a:spAutoFit/>
          </a:bodyPr>
          <a:lstStyle/>
          <a:p>
            <a:r>
              <a:rPr lang="en-US" sz="2400" b="1" dirty="0"/>
              <a:t>United Methodist Church</a:t>
            </a:r>
            <a:r>
              <a:rPr lang="en-US" dirty="0"/>
              <a:t> Adherents as a Percentage of Total Population, 2020</a:t>
            </a:r>
          </a:p>
          <a:p>
            <a:endParaRPr lang="en-US" dirty="0"/>
          </a:p>
          <a:p>
            <a:r>
              <a:rPr lang="en-US" dirty="0"/>
              <a:t>Source:</a:t>
            </a:r>
          </a:p>
          <a:p>
            <a:r>
              <a:rPr lang="en-US" dirty="0"/>
              <a:t>US Religion Census</a:t>
            </a:r>
          </a:p>
        </p:txBody>
      </p:sp>
    </p:spTree>
    <p:extLst>
      <p:ext uri="{BB962C8B-B14F-4D97-AF65-F5344CB8AC3E}">
        <p14:creationId xmlns:p14="http://schemas.microsoft.com/office/powerpoint/2010/main" val="28269965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9DDA-E170-4F5C-9D6A-BB14AA0513C9}"/>
              </a:ext>
            </a:extLst>
          </p:cNvPr>
          <p:cNvSpPr>
            <a:spLocks noGrp="1"/>
          </p:cNvSpPr>
          <p:nvPr>
            <p:ph type="title"/>
          </p:nvPr>
        </p:nvSpPr>
        <p:spPr/>
        <p:txBody>
          <a:bodyPr/>
          <a:lstStyle/>
          <a:p>
            <a:r>
              <a:rPr lang="en-US" dirty="0"/>
              <a:t>What does it mean to be:</a:t>
            </a:r>
            <a:br>
              <a:rPr lang="en-US" dirty="0"/>
            </a:br>
            <a:r>
              <a:rPr lang="en-US" dirty="0"/>
              <a:t>Methodist?</a:t>
            </a:r>
          </a:p>
        </p:txBody>
      </p:sp>
      <p:sp>
        <p:nvSpPr>
          <p:cNvPr id="3" name="Content Placeholder 2">
            <a:extLst>
              <a:ext uri="{FF2B5EF4-FFF2-40B4-BE49-F238E27FC236}">
                <a16:creationId xmlns:a16="http://schemas.microsoft.com/office/drawing/2014/main" id="{00D27EDD-1145-4B5D-96EE-A78E73D4CAD2}"/>
              </a:ext>
            </a:extLst>
          </p:cNvPr>
          <p:cNvSpPr>
            <a:spLocks noGrp="1"/>
          </p:cNvSpPr>
          <p:nvPr>
            <p:ph idx="1"/>
          </p:nvPr>
        </p:nvSpPr>
        <p:spPr/>
        <p:txBody>
          <a:bodyPr>
            <a:normAutofit lnSpcReduction="10000"/>
          </a:bodyPr>
          <a:lstStyle/>
          <a:p>
            <a:r>
              <a:rPr lang="en-US" dirty="0"/>
              <a:t>The name Methodists comes from the “methodical” way in which they carried out their Christian faith. </a:t>
            </a:r>
          </a:p>
          <a:p>
            <a:r>
              <a:rPr lang="en-US" dirty="0"/>
              <a:t>Methodists follow the teachings of John Wesley (b.1703-d.1791) who was an Anglican minister.  Wesley and others sought further reform of the Anglican church, but would eventually break with the church following Wesley’s death.</a:t>
            </a:r>
          </a:p>
          <a:p>
            <a:r>
              <a:rPr lang="en-US" dirty="0"/>
              <a:t> Some important documents include:</a:t>
            </a:r>
          </a:p>
          <a:p>
            <a:pPr lvl="1"/>
            <a:r>
              <a:rPr lang="en-US" b="1" dirty="0"/>
              <a:t>(25) Articles of Religion </a:t>
            </a:r>
            <a:r>
              <a:rPr lang="en-US" i="1" dirty="0"/>
              <a:t>[re-written from the 39 Articles of Religion in the Anglican Church]</a:t>
            </a:r>
          </a:p>
          <a:p>
            <a:pPr lvl="1"/>
            <a:r>
              <a:rPr lang="en-US" b="1" dirty="0"/>
              <a:t>The Confession of Faith (1968)</a:t>
            </a:r>
          </a:p>
          <a:p>
            <a:pPr lvl="1"/>
            <a:r>
              <a:rPr lang="en-US" b="1" dirty="0"/>
              <a:t>[John] Wesley’s Sermons and Notes on the New Testament</a:t>
            </a:r>
          </a:p>
          <a:p>
            <a:r>
              <a:rPr lang="en-US" dirty="0"/>
              <a:t>Methodists were well known for their small-group revivalism, which was a key feature of early Methodism.</a:t>
            </a:r>
          </a:p>
        </p:txBody>
      </p:sp>
    </p:spTree>
    <p:extLst>
      <p:ext uri="{BB962C8B-B14F-4D97-AF65-F5344CB8AC3E}">
        <p14:creationId xmlns:p14="http://schemas.microsoft.com/office/powerpoint/2010/main" val="96730700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4A14-08E3-496A-94CA-C55C9FA1A723}"/>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3CF9D786-9BBF-4646-A978-550F541AFD65}"/>
              </a:ext>
            </a:extLst>
          </p:cNvPr>
          <p:cNvSpPr>
            <a:spLocks noGrp="1"/>
          </p:cNvSpPr>
          <p:nvPr>
            <p:ph idx="1"/>
          </p:nvPr>
        </p:nvSpPr>
        <p:spPr/>
        <p:txBody>
          <a:bodyPr/>
          <a:lstStyle/>
          <a:p>
            <a:r>
              <a:rPr lang="en-US" dirty="0"/>
              <a:t>Following the establishment of the Church of England and the reforms undertaken there, John Wesley (and his brother, Charles Wesley) would notice a lack of religiosity within the Church. John Wesley was an Anglican minister (c.1730s).</a:t>
            </a:r>
          </a:p>
          <a:p>
            <a:r>
              <a:rPr lang="en-US" dirty="0"/>
              <a:t>After traveling to America to be missionaries to the Native Americans, the Wesley brothers would return to England where they would attend a Moravian Church service on Aldersgate (May 24, 1738). It was at this service that John Wesley would have his “religious experience” upon hearing Luther’s preface on </a:t>
            </a:r>
            <a:r>
              <a:rPr lang="en-US" i="1" dirty="0"/>
              <a:t>the Epistle to the Romans.</a:t>
            </a:r>
          </a:p>
          <a:p>
            <a:r>
              <a:rPr lang="en-US" dirty="0"/>
              <a:t>Following his “Alders-Gate” experience, Wesley sets out to preach and teach to individuals and groups in houses, religious societies, and in the few churches that had not closed their doors to evangelical preachers.</a:t>
            </a:r>
          </a:p>
        </p:txBody>
      </p:sp>
    </p:spTree>
    <p:extLst>
      <p:ext uri="{BB962C8B-B14F-4D97-AF65-F5344CB8AC3E}">
        <p14:creationId xmlns:p14="http://schemas.microsoft.com/office/powerpoint/2010/main" val="159347147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609A5-B6DF-4602-B869-D2B02E8EF0D2}"/>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2E360A03-E317-4055-9477-2546F1AEA174}"/>
              </a:ext>
            </a:extLst>
          </p:cNvPr>
          <p:cNvSpPr>
            <a:spLocks noGrp="1"/>
          </p:cNvSpPr>
          <p:nvPr>
            <p:ph idx="1"/>
          </p:nvPr>
        </p:nvSpPr>
        <p:spPr/>
        <p:txBody>
          <a:bodyPr/>
          <a:lstStyle/>
          <a:p>
            <a:r>
              <a:rPr lang="en-US" dirty="0"/>
              <a:t>While much of the early history of what would become the Methodist church was within the Anglican Church, a split would form following the American Revolution.</a:t>
            </a:r>
          </a:p>
          <a:p>
            <a:pPr lvl="1"/>
            <a:r>
              <a:rPr lang="en-US" dirty="0"/>
              <a:t>In 1784, Wesley would ordain preachers for America with the power to administer the Sacraments.</a:t>
            </a:r>
          </a:p>
          <a:p>
            <a:pPr lvl="1"/>
            <a:r>
              <a:rPr lang="en-US" dirty="0"/>
              <a:t>The Church of England held that such power to ordain was restricted to the bishops.</a:t>
            </a:r>
          </a:p>
          <a:p>
            <a:r>
              <a:rPr lang="en-US" dirty="0"/>
              <a:t>Like other Church bodies we’ve studied, the period of the Second Great Awakening (1817-1843) brought great growth to the Methodist Church. </a:t>
            </a:r>
          </a:p>
          <a:p>
            <a:r>
              <a:rPr lang="en-US" dirty="0"/>
              <a:t>Within the United States, the </a:t>
            </a:r>
            <a:r>
              <a:rPr lang="en-US" b="1" dirty="0"/>
              <a:t>United Methodist Church was founded in 1968 </a:t>
            </a:r>
            <a:r>
              <a:rPr lang="en-US" dirty="0"/>
              <a:t>as a merger between the </a:t>
            </a:r>
            <a:r>
              <a:rPr lang="en-US" b="1" dirty="0"/>
              <a:t>Methodist Episcopal Church </a:t>
            </a:r>
            <a:r>
              <a:rPr lang="en-US" dirty="0"/>
              <a:t>and the </a:t>
            </a:r>
            <a:r>
              <a:rPr lang="en-US" b="1" dirty="0"/>
              <a:t>Evangelical United Brethren Church</a:t>
            </a:r>
            <a:r>
              <a:rPr lang="en-US" dirty="0"/>
              <a:t>.</a:t>
            </a:r>
          </a:p>
        </p:txBody>
      </p:sp>
    </p:spTree>
    <p:extLst>
      <p:ext uri="{BB962C8B-B14F-4D97-AF65-F5344CB8AC3E}">
        <p14:creationId xmlns:p14="http://schemas.microsoft.com/office/powerpoint/2010/main" val="141668718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CF41-5899-4359-8477-DA41D4447E69}"/>
              </a:ext>
            </a:extLst>
          </p:cNvPr>
          <p:cNvSpPr>
            <a:spLocks noGrp="1"/>
          </p:cNvSpPr>
          <p:nvPr>
            <p:ph type="title"/>
          </p:nvPr>
        </p:nvSpPr>
        <p:spPr/>
        <p:txBody>
          <a:bodyPr/>
          <a:lstStyle/>
          <a:p>
            <a:r>
              <a:rPr lang="en-US" dirty="0"/>
              <a:t>Beliefs</a:t>
            </a:r>
          </a:p>
        </p:txBody>
      </p:sp>
      <p:sp>
        <p:nvSpPr>
          <p:cNvPr id="3" name="Content Placeholder 2">
            <a:extLst>
              <a:ext uri="{FF2B5EF4-FFF2-40B4-BE49-F238E27FC236}">
                <a16:creationId xmlns:a16="http://schemas.microsoft.com/office/drawing/2014/main" id="{0C98632B-D2A6-46C6-810A-37CB2FD7C9A6}"/>
              </a:ext>
            </a:extLst>
          </p:cNvPr>
          <p:cNvSpPr>
            <a:spLocks noGrp="1"/>
          </p:cNvSpPr>
          <p:nvPr>
            <p:ph idx="1"/>
          </p:nvPr>
        </p:nvSpPr>
        <p:spPr>
          <a:xfrm>
            <a:off x="1143000" y="1965960"/>
            <a:ext cx="9872871" cy="4282440"/>
          </a:xfrm>
        </p:spPr>
        <p:txBody>
          <a:bodyPr>
            <a:normAutofit lnSpcReduction="10000"/>
          </a:bodyPr>
          <a:lstStyle/>
          <a:p>
            <a:r>
              <a:rPr lang="en-US" dirty="0"/>
              <a:t>Coming from the Anglican tradition, Wesley was influenced by Lutheran theology. In addition, John Wesley was greatly opposed to Calvinist theology present in the Church of England, seeking to remove it’s influence in his re-write of the Articles of Religion.</a:t>
            </a:r>
          </a:p>
          <a:p>
            <a:r>
              <a:rPr lang="en-US" dirty="0"/>
              <a:t>Methodists hold to all traditional Christian teachings (ex. Trinity, Incarnation, Salvation through faith, Holy Scripture, etc.). </a:t>
            </a:r>
          </a:p>
          <a:p>
            <a:r>
              <a:rPr lang="en-US" dirty="0"/>
              <a:t>One of the big defining features of Wesley’s theology was the emphasis on the </a:t>
            </a:r>
            <a:r>
              <a:rPr lang="en-US" i="1" dirty="0"/>
              <a:t>experience</a:t>
            </a:r>
            <a:r>
              <a:rPr lang="en-US" dirty="0"/>
              <a:t> of faith, or the presence of </a:t>
            </a:r>
            <a:r>
              <a:rPr lang="en-US" i="1" dirty="0"/>
              <a:t>both </a:t>
            </a:r>
            <a:r>
              <a:rPr lang="en-US" dirty="0"/>
              <a:t>internal and external holiness. Hence, the name </a:t>
            </a:r>
            <a:r>
              <a:rPr lang="en-US" i="1" dirty="0"/>
              <a:t>Methodists </a:t>
            </a:r>
            <a:r>
              <a:rPr lang="en-US" dirty="0"/>
              <a:t>come from Wesley’s proposed </a:t>
            </a:r>
            <a:r>
              <a:rPr lang="en-US" i="1" dirty="0"/>
              <a:t>methods </a:t>
            </a:r>
            <a:r>
              <a:rPr lang="en-US" dirty="0"/>
              <a:t>for which one is to live out the Christian faith.</a:t>
            </a:r>
          </a:p>
          <a:p>
            <a:pPr lvl="1"/>
            <a:r>
              <a:rPr lang="en-US" dirty="0"/>
              <a:t>For this reason, small groups were foundational to the development of the Methodists. Within the group, you would share your witness and also have a group accountability and support.</a:t>
            </a:r>
          </a:p>
        </p:txBody>
      </p:sp>
    </p:spTree>
    <p:extLst>
      <p:ext uri="{BB962C8B-B14F-4D97-AF65-F5344CB8AC3E}">
        <p14:creationId xmlns:p14="http://schemas.microsoft.com/office/powerpoint/2010/main" val="275092180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D7A9-4A2A-4725-8F91-F3097B01B867}"/>
              </a:ext>
            </a:extLst>
          </p:cNvPr>
          <p:cNvSpPr>
            <a:spLocks noGrp="1"/>
          </p:cNvSpPr>
          <p:nvPr>
            <p:ph type="title"/>
          </p:nvPr>
        </p:nvSpPr>
        <p:spPr/>
        <p:txBody>
          <a:bodyPr/>
          <a:lstStyle/>
          <a:p>
            <a:r>
              <a:rPr lang="en-US" dirty="0"/>
              <a:t>Beliefs</a:t>
            </a:r>
          </a:p>
        </p:txBody>
      </p:sp>
      <p:sp>
        <p:nvSpPr>
          <p:cNvPr id="3" name="Content Placeholder 2">
            <a:extLst>
              <a:ext uri="{FF2B5EF4-FFF2-40B4-BE49-F238E27FC236}">
                <a16:creationId xmlns:a16="http://schemas.microsoft.com/office/drawing/2014/main" id="{FE313494-C85E-429D-B587-C699683E70DA}"/>
              </a:ext>
            </a:extLst>
          </p:cNvPr>
          <p:cNvSpPr>
            <a:spLocks noGrp="1"/>
          </p:cNvSpPr>
          <p:nvPr>
            <p:ph idx="1"/>
          </p:nvPr>
        </p:nvSpPr>
        <p:spPr>
          <a:xfrm>
            <a:off x="1143000" y="1965960"/>
            <a:ext cx="9872871" cy="4638040"/>
          </a:xfrm>
        </p:spPr>
        <p:txBody>
          <a:bodyPr>
            <a:noAutofit/>
          </a:bodyPr>
          <a:lstStyle/>
          <a:p>
            <a:r>
              <a:rPr lang="en-US" sz="2400" dirty="0"/>
              <a:t>Methodists believe:</a:t>
            </a:r>
          </a:p>
          <a:p>
            <a:pPr lvl="1"/>
            <a:r>
              <a:rPr lang="en-US" dirty="0"/>
              <a:t>Man is wholly sinful and is “destitute of holiness and inclined to evil” (Confession of Faith Ar. VII)</a:t>
            </a:r>
          </a:p>
          <a:p>
            <a:pPr lvl="1"/>
            <a:r>
              <a:rPr lang="en-US" dirty="0"/>
              <a:t>Righteousness is by faith alone in Jesus Christ... “We believe regeneration is the renewal of man in righteousness through Jesus Christ, by the power of the Holy Spirit, whereby we are made partakers of the divine nature and experience newness of life. By this new birth the believer becomes reconciled to God and is enabled to serve him with the will and the affections,” (Confession of Faith Ar. IX)</a:t>
            </a:r>
          </a:p>
          <a:p>
            <a:pPr lvl="1"/>
            <a:r>
              <a:rPr lang="en-US" dirty="0"/>
              <a:t>Sanctification is “the work of God’s grace through the Word and Spirit”. It is possible to attain to the state of “perfect love”, however, such experience “does not deliver us from the infirmities, ignorance, and mistakes common to man, nor from the possibilities of further sin.” (Confession of Faith Ar. XI)</a:t>
            </a:r>
          </a:p>
          <a:p>
            <a:pPr lvl="1"/>
            <a:r>
              <a:rPr lang="en-US" dirty="0"/>
              <a:t>“We believe the Lord's Day is divinely ordained for private and public worship, for rest from unnecessary work, and </a:t>
            </a:r>
            <a:r>
              <a:rPr lang="en-US" i="1" dirty="0"/>
              <a:t>should be devoted to spiritual improvement</a:t>
            </a:r>
            <a:r>
              <a:rPr lang="en-US" dirty="0"/>
              <a:t>, Christian fellowship and service.” (Confession of Faith Ar. XIV)</a:t>
            </a:r>
          </a:p>
        </p:txBody>
      </p:sp>
    </p:spTree>
    <p:extLst>
      <p:ext uri="{BB962C8B-B14F-4D97-AF65-F5344CB8AC3E}">
        <p14:creationId xmlns:p14="http://schemas.microsoft.com/office/powerpoint/2010/main" val="143632179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258</TotalTime>
  <Words>1055</Words>
  <Application>Microsoft Office PowerPoint</Application>
  <PresentationFormat>Widescreen</PresentationFormat>
  <Paragraphs>70</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Corbel</vt:lpstr>
      <vt:lpstr>Basis</vt:lpstr>
      <vt:lpstr>Methodists</vt:lpstr>
      <vt:lpstr>Statistics</vt:lpstr>
      <vt:lpstr>PowerPoint Presentation</vt:lpstr>
      <vt:lpstr>PowerPoint Presentation</vt:lpstr>
      <vt:lpstr>What does it mean to be: Methodist?</vt:lpstr>
      <vt:lpstr>History</vt:lpstr>
      <vt:lpstr>History</vt:lpstr>
      <vt:lpstr>Beliefs</vt:lpstr>
      <vt:lpstr>Beliefs</vt:lpstr>
      <vt:lpstr>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Methodists</dc:title>
  <dc:creator>Grant Sorenson</dc:creator>
  <cp:lastModifiedBy>Grant Sorenson</cp:lastModifiedBy>
  <cp:revision>8</cp:revision>
  <dcterms:created xsi:type="dcterms:W3CDTF">2025-07-14T13:16:33Z</dcterms:created>
  <dcterms:modified xsi:type="dcterms:W3CDTF">2025-07-23T16:57:20Z</dcterms:modified>
</cp:coreProperties>
</file>