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1003-4F60-4F35-9662-9C0B13101DEC}"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C10A2-5CA7-4B61-963E-074D55D3EE61}" type="slidenum">
              <a:rPr lang="en-US" smtClean="0"/>
              <a:t>‹#›</a:t>
            </a:fld>
            <a:endParaRPr lang="en-US"/>
          </a:p>
        </p:txBody>
      </p:sp>
    </p:spTree>
    <p:extLst>
      <p:ext uri="{BB962C8B-B14F-4D97-AF65-F5344CB8AC3E}">
        <p14:creationId xmlns:p14="http://schemas.microsoft.com/office/powerpoint/2010/main" val="36017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85C49C0-BED7-48A7-A37D-E25DFF49996B}" type="datetimeFigureOut">
              <a:rPr lang="en-US" smtClean="0"/>
              <a:t>7/9/2025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7AAE1D0-8D89-4668-BAFC-7DE703584701}"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4189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C49C0-BED7-48A7-A37D-E25DFF49996B}"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AE1D0-8D89-4668-BAFC-7DE703584701}" type="slidenum">
              <a:rPr lang="en-US" smtClean="0"/>
              <a:t>‹#›</a:t>
            </a:fld>
            <a:endParaRPr lang="en-US"/>
          </a:p>
        </p:txBody>
      </p:sp>
    </p:spTree>
    <p:extLst>
      <p:ext uri="{BB962C8B-B14F-4D97-AF65-F5344CB8AC3E}">
        <p14:creationId xmlns:p14="http://schemas.microsoft.com/office/powerpoint/2010/main" val="18957088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C49C0-BED7-48A7-A37D-E25DFF49996B}"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AE1D0-8D89-4668-BAFC-7DE703584701}" type="slidenum">
              <a:rPr lang="en-US" smtClean="0"/>
              <a:t>‹#›</a:t>
            </a:fld>
            <a:endParaRPr lang="en-US"/>
          </a:p>
        </p:txBody>
      </p:sp>
    </p:spTree>
    <p:extLst>
      <p:ext uri="{BB962C8B-B14F-4D97-AF65-F5344CB8AC3E}">
        <p14:creationId xmlns:p14="http://schemas.microsoft.com/office/powerpoint/2010/main" val="24564647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C49C0-BED7-48A7-A37D-E25DFF49996B}"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AE1D0-8D89-4668-BAFC-7DE703584701}" type="slidenum">
              <a:rPr lang="en-US" smtClean="0"/>
              <a:t>‹#›</a:t>
            </a:fld>
            <a:endParaRPr lang="en-US"/>
          </a:p>
        </p:txBody>
      </p:sp>
    </p:spTree>
    <p:extLst>
      <p:ext uri="{BB962C8B-B14F-4D97-AF65-F5344CB8AC3E}">
        <p14:creationId xmlns:p14="http://schemas.microsoft.com/office/powerpoint/2010/main" val="29709299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5C49C0-BED7-48A7-A37D-E25DFF49996B}"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AE1D0-8D89-4668-BAFC-7DE703584701}"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156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5C49C0-BED7-48A7-A37D-E25DFF49996B}"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AE1D0-8D89-4668-BAFC-7DE703584701}" type="slidenum">
              <a:rPr lang="en-US" smtClean="0"/>
              <a:t>‹#›</a:t>
            </a:fld>
            <a:endParaRPr lang="en-US"/>
          </a:p>
        </p:txBody>
      </p:sp>
    </p:spTree>
    <p:extLst>
      <p:ext uri="{BB962C8B-B14F-4D97-AF65-F5344CB8AC3E}">
        <p14:creationId xmlns:p14="http://schemas.microsoft.com/office/powerpoint/2010/main" val="33050744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5C49C0-BED7-48A7-A37D-E25DFF49996B}" type="datetimeFigureOut">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AE1D0-8D89-4668-BAFC-7DE703584701}" type="slidenum">
              <a:rPr lang="en-US" smtClean="0"/>
              <a:t>‹#›</a:t>
            </a:fld>
            <a:endParaRPr lang="en-US"/>
          </a:p>
        </p:txBody>
      </p:sp>
    </p:spTree>
    <p:extLst>
      <p:ext uri="{BB962C8B-B14F-4D97-AF65-F5344CB8AC3E}">
        <p14:creationId xmlns:p14="http://schemas.microsoft.com/office/powerpoint/2010/main" val="12788352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5C49C0-BED7-48A7-A37D-E25DFF49996B}" type="datetimeFigureOut">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AE1D0-8D89-4668-BAFC-7DE703584701}" type="slidenum">
              <a:rPr lang="en-US" smtClean="0"/>
              <a:t>‹#›</a:t>
            </a:fld>
            <a:endParaRPr lang="en-US"/>
          </a:p>
        </p:txBody>
      </p:sp>
    </p:spTree>
    <p:extLst>
      <p:ext uri="{BB962C8B-B14F-4D97-AF65-F5344CB8AC3E}">
        <p14:creationId xmlns:p14="http://schemas.microsoft.com/office/powerpoint/2010/main" val="21386360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C49C0-BED7-48A7-A37D-E25DFF49996B}" type="datetimeFigureOut">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AE1D0-8D89-4668-BAFC-7DE703584701}" type="slidenum">
              <a:rPr lang="en-US" smtClean="0"/>
              <a:t>‹#›</a:t>
            </a:fld>
            <a:endParaRPr lang="en-US"/>
          </a:p>
        </p:txBody>
      </p:sp>
    </p:spTree>
    <p:extLst>
      <p:ext uri="{BB962C8B-B14F-4D97-AF65-F5344CB8AC3E}">
        <p14:creationId xmlns:p14="http://schemas.microsoft.com/office/powerpoint/2010/main" val="3035753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5C49C0-BED7-48A7-A37D-E25DFF49996B}"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AE1D0-8D89-4668-BAFC-7DE703584701}" type="slidenum">
              <a:rPr lang="en-US" smtClean="0"/>
              <a:t>‹#›</a:t>
            </a:fld>
            <a:endParaRPr lang="en-US"/>
          </a:p>
        </p:txBody>
      </p:sp>
    </p:spTree>
    <p:extLst>
      <p:ext uri="{BB962C8B-B14F-4D97-AF65-F5344CB8AC3E}">
        <p14:creationId xmlns:p14="http://schemas.microsoft.com/office/powerpoint/2010/main" val="16355613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5C49C0-BED7-48A7-A37D-E25DFF49996B}"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AE1D0-8D89-4668-BAFC-7DE703584701}" type="slidenum">
              <a:rPr lang="en-US" smtClean="0"/>
              <a:t>‹#›</a:t>
            </a:fld>
            <a:endParaRPr lang="en-US"/>
          </a:p>
        </p:txBody>
      </p:sp>
    </p:spTree>
    <p:extLst>
      <p:ext uri="{BB962C8B-B14F-4D97-AF65-F5344CB8AC3E}">
        <p14:creationId xmlns:p14="http://schemas.microsoft.com/office/powerpoint/2010/main" val="26214376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85C49C0-BED7-48A7-A37D-E25DFF49996B}" type="datetimeFigureOut">
              <a:rPr lang="en-US" smtClean="0"/>
              <a:t>7/9/2025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7AAE1D0-8D89-4668-BAFC-7DE703584701}" type="slidenum">
              <a:rPr lang="en-US" smtClean="0"/>
              <a:t>‹#›</a:t>
            </a:fld>
            <a:endParaRPr lang="en-US"/>
          </a:p>
        </p:txBody>
      </p:sp>
    </p:spTree>
    <p:extLst>
      <p:ext uri="{BB962C8B-B14F-4D97-AF65-F5344CB8AC3E}">
        <p14:creationId xmlns:p14="http://schemas.microsoft.com/office/powerpoint/2010/main" val="11149704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1724-CF07-4D05-A6F4-E8584A5B36C8}"/>
              </a:ext>
            </a:extLst>
          </p:cNvPr>
          <p:cNvSpPr>
            <a:spLocks noGrp="1"/>
          </p:cNvSpPr>
          <p:nvPr>
            <p:ph type="ctrTitle"/>
          </p:nvPr>
        </p:nvSpPr>
        <p:spPr/>
        <p:txBody>
          <a:bodyPr/>
          <a:lstStyle/>
          <a:p>
            <a:r>
              <a:rPr lang="en-US" dirty="0"/>
              <a:t>Presbyterian</a:t>
            </a:r>
          </a:p>
        </p:txBody>
      </p:sp>
      <p:sp>
        <p:nvSpPr>
          <p:cNvPr id="3" name="Subtitle 2">
            <a:extLst>
              <a:ext uri="{FF2B5EF4-FFF2-40B4-BE49-F238E27FC236}">
                <a16:creationId xmlns:a16="http://schemas.microsoft.com/office/drawing/2014/main" id="{35495AEF-005F-4897-91F4-E242C823CF58}"/>
              </a:ext>
            </a:extLst>
          </p:cNvPr>
          <p:cNvSpPr>
            <a:spLocks noGrp="1"/>
          </p:cNvSpPr>
          <p:nvPr>
            <p:ph type="subTitle" idx="1"/>
          </p:nvPr>
        </p:nvSpPr>
        <p:spPr>
          <a:xfrm>
            <a:off x="1709530" y="3869633"/>
            <a:ext cx="8767860" cy="1388165"/>
          </a:xfrm>
        </p:spPr>
        <p:txBody>
          <a:bodyPr/>
          <a:lstStyle/>
          <a:p>
            <a:r>
              <a:rPr lang="en-US" dirty="0"/>
              <a:t>Recent History and Modern Beliefs</a:t>
            </a:r>
          </a:p>
          <a:p>
            <a:r>
              <a:rPr lang="en-US" dirty="0"/>
              <a:t>*From a Lutheran View*</a:t>
            </a:r>
          </a:p>
        </p:txBody>
      </p:sp>
      <p:pic>
        <p:nvPicPr>
          <p:cNvPr id="4" name="Picture 3">
            <a:extLst>
              <a:ext uri="{FF2B5EF4-FFF2-40B4-BE49-F238E27FC236}">
                <a16:creationId xmlns:a16="http://schemas.microsoft.com/office/drawing/2014/main" id="{4A81C9F0-A883-4168-AEE1-F4735C6CEE28}"/>
              </a:ext>
            </a:extLst>
          </p:cNvPr>
          <p:cNvPicPr>
            <a:picLocks noChangeAspect="1"/>
          </p:cNvPicPr>
          <p:nvPr/>
        </p:nvPicPr>
        <p:blipFill rotWithShape="1">
          <a:blip r:embed="rId2"/>
          <a:srcRect l="-10692" t="-5816" r="-9609" b="-10995"/>
          <a:stretch/>
        </p:blipFill>
        <p:spPr>
          <a:xfrm>
            <a:off x="446787" y="4029889"/>
            <a:ext cx="2525485" cy="2455817"/>
          </a:xfrm>
          <a:prstGeom prst="rect">
            <a:avLst/>
          </a:prstGeom>
        </p:spPr>
      </p:pic>
      <p:pic>
        <p:nvPicPr>
          <p:cNvPr id="5" name="Picture 4">
            <a:extLst>
              <a:ext uri="{FF2B5EF4-FFF2-40B4-BE49-F238E27FC236}">
                <a16:creationId xmlns:a16="http://schemas.microsoft.com/office/drawing/2014/main" id="{E05EE081-A092-4CCE-BA35-1E786F1BC5F7}"/>
              </a:ext>
            </a:extLst>
          </p:cNvPr>
          <p:cNvPicPr>
            <a:picLocks noChangeAspect="1"/>
          </p:cNvPicPr>
          <p:nvPr/>
        </p:nvPicPr>
        <p:blipFill>
          <a:blip r:embed="rId3"/>
          <a:stretch>
            <a:fillRect/>
          </a:stretch>
        </p:blipFill>
        <p:spPr>
          <a:xfrm>
            <a:off x="7813384" y="4897797"/>
            <a:ext cx="3713661" cy="1411191"/>
          </a:xfrm>
          <a:prstGeom prst="rect">
            <a:avLst/>
          </a:prstGeom>
        </p:spPr>
      </p:pic>
      <p:pic>
        <p:nvPicPr>
          <p:cNvPr id="1026" name="Picture 2">
            <a:extLst>
              <a:ext uri="{FF2B5EF4-FFF2-40B4-BE49-F238E27FC236}">
                <a16:creationId xmlns:a16="http://schemas.microsoft.com/office/drawing/2014/main" id="{95391DEE-EB6A-438A-AB16-574EFC712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154" y="703893"/>
            <a:ext cx="14287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5119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212A-B626-48CD-BE9B-38A7767DF071}"/>
              </a:ext>
            </a:extLst>
          </p:cNvPr>
          <p:cNvSpPr>
            <a:spLocks noGrp="1"/>
          </p:cNvSpPr>
          <p:nvPr>
            <p:ph type="title"/>
          </p:nvPr>
        </p:nvSpPr>
        <p:spPr/>
        <p:txBody>
          <a:bodyPr/>
          <a:lstStyle/>
          <a:p>
            <a:r>
              <a:rPr lang="en-US" dirty="0"/>
              <a:t>Modern Social Issues</a:t>
            </a:r>
          </a:p>
        </p:txBody>
      </p:sp>
      <p:sp>
        <p:nvSpPr>
          <p:cNvPr id="3" name="Content Placeholder 2">
            <a:extLst>
              <a:ext uri="{FF2B5EF4-FFF2-40B4-BE49-F238E27FC236}">
                <a16:creationId xmlns:a16="http://schemas.microsoft.com/office/drawing/2014/main" id="{2FBCA912-F479-4BD1-A783-A9DCC68BA1F8}"/>
              </a:ext>
            </a:extLst>
          </p:cNvPr>
          <p:cNvSpPr>
            <a:spLocks noGrp="1"/>
          </p:cNvSpPr>
          <p:nvPr>
            <p:ph idx="1"/>
          </p:nvPr>
        </p:nvSpPr>
        <p:spPr/>
        <p:txBody>
          <a:bodyPr/>
          <a:lstStyle/>
          <a:p>
            <a:r>
              <a:rPr lang="en-US" dirty="0"/>
              <a:t>Like most Protestant Church bodies in America, divisions amongst a church body occur over differing opinions concerning modern social issues, including LGBTQ+, racism, women’s ordination, and other social justice issues.</a:t>
            </a:r>
          </a:p>
          <a:p>
            <a:r>
              <a:rPr lang="en-US" dirty="0"/>
              <a:t>The mainline Presbyterian Church (PCUSA) follows a more liberal stance towards these issues, fully supporting LGBTQ issues, advocating against “systemic racism”, supporting women’s ordination within their churches, etc. </a:t>
            </a:r>
          </a:p>
          <a:p>
            <a:r>
              <a:rPr lang="en-US" dirty="0"/>
              <a:t>Yet, other church bodies have broken from the PCUSA, holding a more conservative stance. Such bodies include the Presbyterian Church in America (PCA), the Evangelical Presbyterian Church (EPC), and others.</a:t>
            </a:r>
          </a:p>
        </p:txBody>
      </p:sp>
    </p:spTree>
    <p:extLst>
      <p:ext uri="{BB962C8B-B14F-4D97-AF65-F5344CB8AC3E}">
        <p14:creationId xmlns:p14="http://schemas.microsoft.com/office/powerpoint/2010/main" val="27460184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148C-EC4E-4B4A-BDCC-FEE96155DC08}"/>
              </a:ext>
            </a:extLst>
          </p:cNvPr>
          <p:cNvSpPr>
            <a:spLocks noGrp="1"/>
          </p:cNvSpPr>
          <p:nvPr>
            <p:ph type="title"/>
          </p:nvPr>
        </p:nvSpPr>
        <p:spPr/>
        <p:txBody>
          <a:bodyPr/>
          <a:lstStyle/>
          <a:p>
            <a:r>
              <a:rPr lang="en-US" dirty="0"/>
              <a:t>Comparison</a:t>
            </a:r>
          </a:p>
        </p:txBody>
      </p:sp>
      <p:graphicFrame>
        <p:nvGraphicFramePr>
          <p:cNvPr id="4" name="Table 4">
            <a:extLst>
              <a:ext uri="{FF2B5EF4-FFF2-40B4-BE49-F238E27FC236}">
                <a16:creationId xmlns:a16="http://schemas.microsoft.com/office/drawing/2014/main" id="{DAE3304B-525A-4992-B882-58AC4247266E}"/>
              </a:ext>
            </a:extLst>
          </p:cNvPr>
          <p:cNvGraphicFramePr>
            <a:graphicFrameLocks noGrp="1"/>
          </p:cNvGraphicFramePr>
          <p:nvPr>
            <p:ph idx="1"/>
            <p:extLst>
              <p:ext uri="{D42A27DB-BD31-4B8C-83A1-F6EECF244321}">
                <p14:modId xmlns:p14="http://schemas.microsoft.com/office/powerpoint/2010/main" val="1580907408"/>
              </p:ext>
            </p:extLst>
          </p:nvPr>
        </p:nvGraphicFramePr>
        <p:xfrm>
          <a:off x="1143000" y="1796140"/>
          <a:ext cx="9872661" cy="4452258"/>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2674911949"/>
                    </a:ext>
                  </a:extLst>
                </a:gridCol>
                <a:gridCol w="3290887">
                  <a:extLst>
                    <a:ext uri="{9D8B030D-6E8A-4147-A177-3AD203B41FA5}">
                      <a16:colId xmlns:a16="http://schemas.microsoft.com/office/drawing/2014/main" val="3582947833"/>
                    </a:ext>
                  </a:extLst>
                </a:gridCol>
                <a:gridCol w="3290887">
                  <a:extLst>
                    <a:ext uri="{9D8B030D-6E8A-4147-A177-3AD203B41FA5}">
                      <a16:colId xmlns:a16="http://schemas.microsoft.com/office/drawing/2014/main" val="1332911921"/>
                    </a:ext>
                  </a:extLst>
                </a:gridCol>
              </a:tblGrid>
              <a:tr h="510546">
                <a:tc>
                  <a:txBody>
                    <a:bodyPr/>
                    <a:lstStyle/>
                    <a:p>
                      <a:pPr algn="ctr"/>
                      <a:endParaRPr lang="en-US" dirty="0"/>
                    </a:p>
                  </a:txBody>
                  <a:tcPr/>
                </a:tc>
                <a:tc>
                  <a:txBody>
                    <a:bodyPr/>
                    <a:lstStyle/>
                    <a:p>
                      <a:pPr algn="ctr"/>
                      <a:r>
                        <a:rPr lang="en-US" dirty="0"/>
                        <a:t>Presbyterian</a:t>
                      </a:r>
                    </a:p>
                  </a:txBody>
                  <a:tcPr/>
                </a:tc>
                <a:tc>
                  <a:txBody>
                    <a:bodyPr/>
                    <a:lstStyle/>
                    <a:p>
                      <a:pPr algn="ctr"/>
                      <a:r>
                        <a:rPr lang="en-US" dirty="0"/>
                        <a:t>Lutheran</a:t>
                      </a:r>
                    </a:p>
                  </a:txBody>
                  <a:tcPr/>
                </a:tc>
                <a:extLst>
                  <a:ext uri="{0D108BD9-81ED-4DB2-BD59-A6C34878D82A}">
                    <a16:rowId xmlns:a16="http://schemas.microsoft.com/office/drawing/2014/main" val="1817305243"/>
                  </a:ext>
                </a:extLst>
              </a:tr>
              <a:tr h="1313904">
                <a:tc>
                  <a:txBody>
                    <a:bodyPr/>
                    <a:lstStyle/>
                    <a:p>
                      <a:pPr algn="ctr"/>
                      <a:r>
                        <a:rPr lang="en-US" dirty="0"/>
                        <a:t>Lord’s Supper</a:t>
                      </a:r>
                    </a:p>
                  </a:txBody>
                  <a:tcPr/>
                </a:tc>
                <a:tc>
                  <a:txBody>
                    <a:bodyPr/>
                    <a:lstStyle/>
                    <a:p>
                      <a:pPr algn="ctr"/>
                      <a:r>
                        <a:rPr lang="en-US" dirty="0"/>
                        <a:t>Spiritual Presence</a:t>
                      </a:r>
                    </a:p>
                  </a:txBody>
                  <a:tcPr/>
                </a:tc>
                <a:tc>
                  <a:txBody>
                    <a:bodyPr/>
                    <a:lstStyle/>
                    <a:p>
                      <a:pPr algn="ctr"/>
                      <a:r>
                        <a:rPr lang="en-US" dirty="0"/>
                        <a:t>Bodily Presence</a:t>
                      </a:r>
                    </a:p>
                  </a:txBody>
                  <a:tcPr/>
                </a:tc>
                <a:extLst>
                  <a:ext uri="{0D108BD9-81ED-4DB2-BD59-A6C34878D82A}">
                    <a16:rowId xmlns:a16="http://schemas.microsoft.com/office/drawing/2014/main" val="1012117922"/>
                  </a:ext>
                </a:extLst>
              </a:tr>
              <a:tr h="1313904">
                <a:tc>
                  <a:txBody>
                    <a:bodyPr/>
                    <a:lstStyle/>
                    <a:p>
                      <a:pPr algn="ctr"/>
                      <a:r>
                        <a:rPr lang="en-US" dirty="0"/>
                        <a:t>Predestination</a:t>
                      </a:r>
                    </a:p>
                  </a:txBody>
                  <a:tcPr/>
                </a:tc>
                <a:tc>
                  <a:txBody>
                    <a:bodyPr/>
                    <a:lstStyle/>
                    <a:p>
                      <a:pPr algn="ctr"/>
                      <a:r>
                        <a:rPr lang="en-US" dirty="0"/>
                        <a:t>Holds to Reformed Tradition:</a:t>
                      </a:r>
                    </a:p>
                    <a:p>
                      <a:pPr algn="ctr"/>
                      <a:r>
                        <a:rPr lang="en-US" dirty="0"/>
                        <a:t>God predestines to heaven and hell.</a:t>
                      </a:r>
                    </a:p>
                  </a:txBody>
                  <a:tcPr/>
                </a:tc>
                <a:tc>
                  <a:txBody>
                    <a:bodyPr/>
                    <a:lstStyle/>
                    <a:p>
                      <a:pPr algn="ctr"/>
                      <a:r>
                        <a:rPr lang="en-US" dirty="0"/>
                        <a:t>God has predestined to salvation- sending Christ and establishing the Church.</a:t>
                      </a:r>
                    </a:p>
                  </a:txBody>
                  <a:tcPr/>
                </a:tc>
                <a:extLst>
                  <a:ext uri="{0D108BD9-81ED-4DB2-BD59-A6C34878D82A}">
                    <a16:rowId xmlns:a16="http://schemas.microsoft.com/office/drawing/2014/main" val="1422790646"/>
                  </a:ext>
                </a:extLst>
              </a:tr>
              <a:tr h="1313904">
                <a:tc>
                  <a:txBody>
                    <a:bodyPr/>
                    <a:lstStyle/>
                    <a:p>
                      <a:pPr algn="ctr"/>
                      <a:r>
                        <a:rPr lang="en-US" dirty="0"/>
                        <a:t>Sacraments</a:t>
                      </a:r>
                    </a:p>
                  </a:txBody>
                  <a:tcPr/>
                </a:tc>
                <a:tc>
                  <a:txBody>
                    <a:bodyPr/>
                    <a:lstStyle/>
                    <a:p>
                      <a:pPr algn="ctr"/>
                      <a:r>
                        <a:rPr lang="en-US" dirty="0"/>
                        <a:t>Are a “sign and seal” of the covenant of Grace.</a:t>
                      </a:r>
                    </a:p>
                  </a:txBody>
                  <a:tcPr/>
                </a:tc>
                <a:tc>
                  <a:txBody>
                    <a:bodyPr/>
                    <a:lstStyle/>
                    <a:p>
                      <a:pPr algn="ctr"/>
                      <a:r>
                        <a:rPr lang="en-US" dirty="0"/>
                        <a:t>Are the means by which God gives us his grace and strengthens our faith.</a:t>
                      </a:r>
                    </a:p>
                  </a:txBody>
                  <a:tcPr/>
                </a:tc>
                <a:extLst>
                  <a:ext uri="{0D108BD9-81ED-4DB2-BD59-A6C34878D82A}">
                    <a16:rowId xmlns:a16="http://schemas.microsoft.com/office/drawing/2014/main" val="3296093160"/>
                  </a:ext>
                </a:extLst>
              </a:tr>
            </a:tbl>
          </a:graphicData>
        </a:graphic>
      </p:graphicFrame>
      <p:sp>
        <p:nvSpPr>
          <p:cNvPr id="3" name="Rectangle 2">
            <a:extLst>
              <a:ext uri="{FF2B5EF4-FFF2-40B4-BE49-F238E27FC236}">
                <a16:creationId xmlns:a16="http://schemas.microsoft.com/office/drawing/2014/main" id="{171A79A2-9A43-42D4-AFFC-5FC530136FD3}"/>
              </a:ext>
            </a:extLst>
          </p:cNvPr>
          <p:cNvSpPr/>
          <p:nvPr/>
        </p:nvSpPr>
        <p:spPr>
          <a:xfrm>
            <a:off x="1140141" y="2286000"/>
            <a:ext cx="9872661" cy="1356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4F9EE48-B008-4DC7-9B42-93CBB545FD9E}"/>
              </a:ext>
            </a:extLst>
          </p:cNvPr>
          <p:cNvSpPr/>
          <p:nvPr/>
        </p:nvSpPr>
        <p:spPr>
          <a:xfrm>
            <a:off x="1140141" y="3642360"/>
            <a:ext cx="9872661" cy="1249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B507A0-19F4-4A70-A340-408538603BC7}"/>
              </a:ext>
            </a:extLst>
          </p:cNvPr>
          <p:cNvSpPr/>
          <p:nvPr/>
        </p:nvSpPr>
        <p:spPr>
          <a:xfrm>
            <a:off x="1137282" y="4892040"/>
            <a:ext cx="9872661" cy="1356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837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2BE9-DBB4-475D-88EC-FD8A1744963D}"/>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3D7C69F5-A820-4907-9E8B-5176B4553FC5}"/>
              </a:ext>
            </a:extLst>
          </p:cNvPr>
          <p:cNvSpPr>
            <a:spLocks noGrp="1"/>
          </p:cNvSpPr>
          <p:nvPr>
            <p:ph idx="1"/>
          </p:nvPr>
        </p:nvSpPr>
        <p:spPr/>
        <p:txBody>
          <a:bodyPr/>
          <a:lstStyle/>
          <a:p>
            <a:r>
              <a:rPr lang="en-US" b="1" dirty="0"/>
              <a:t>Presbyterians</a:t>
            </a:r>
            <a:r>
              <a:rPr lang="en-US" dirty="0"/>
              <a:t> make up part of the Reformed Church, taking after the traditions of John Calvin. The total membership of the Presbyterian church worldwide is </a:t>
            </a:r>
            <a:r>
              <a:rPr lang="en-US" b="1" dirty="0"/>
              <a:t>estimated around 50 million</a:t>
            </a:r>
            <a:r>
              <a:rPr lang="en-US" dirty="0"/>
              <a:t>, or </a:t>
            </a:r>
            <a:r>
              <a:rPr lang="en-US" b="1" dirty="0"/>
              <a:t>total of Reformed Churches is around 100 million</a:t>
            </a:r>
            <a:r>
              <a:rPr lang="en-US" dirty="0"/>
              <a:t>.</a:t>
            </a:r>
          </a:p>
          <a:p>
            <a:r>
              <a:rPr lang="en-US" dirty="0"/>
              <a:t>In America, the mainline Presbyterian church is </a:t>
            </a:r>
            <a:r>
              <a:rPr lang="en-US" b="1" dirty="0"/>
              <a:t>the Presbyterian Church (U.S.A) [PC(USA)] </a:t>
            </a:r>
            <a:r>
              <a:rPr lang="en-US" dirty="0"/>
              <a:t>which reports membership around </a:t>
            </a:r>
            <a:r>
              <a:rPr lang="en-US" b="1" dirty="0"/>
              <a:t>1 million</a:t>
            </a:r>
            <a:r>
              <a:rPr lang="en-US" dirty="0"/>
              <a:t>. Other notable church bodies include </a:t>
            </a:r>
            <a:r>
              <a:rPr lang="en-US" b="1" dirty="0"/>
              <a:t>Presbyterian Church in America (PCA) [400k members]</a:t>
            </a:r>
            <a:r>
              <a:rPr lang="en-US" dirty="0"/>
              <a:t>, and the </a:t>
            </a:r>
            <a:r>
              <a:rPr lang="en-US" b="1" dirty="0"/>
              <a:t>Evangelical Presbyterian Church (EPC) [119k members]. </a:t>
            </a:r>
            <a:endParaRPr lang="en-US" dirty="0"/>
          </a:p>
          <a:p>
            <a:r>
              <a:rPr lang="en-US" dirty="0"/>
              <a:t>The majority of Presbyterians are concentrated in a few key regions, with the </a:t>
            </a:r>
            <a:r>
              <a:rPr lang="en-US" b="1" dirty="0"/>
              <a:t>United States</a:t>
            </a:r>
            <a:r>
              <a:rPr lang="en-US" dirty="0"/>
              <a:t>, </a:t>
            </a:r>
            <a:r>
              <a:rPr lang="en-US" b="1" dirty="0"/>
              <a:t>South Korea</a:t>
            </a:r>
            <a:r>
              <a:rPr lang="en-US" dirty="0"/>
              <a:t>, and </a:t>
            </a:r>
            <a:r>
              <a:rPr lang="en-US" b="1" dirty="0"/>
              <a:t>Scotland</a:t>
            </a:r>
            <a:r>
              <a:rPr lang="en-US" dirty="0"/>
              <a:t> having the largest Presbyterian populations. </a:t>
            </a:r>
          </a:p>
        </p:txBody>
      </p:sp>
    </p:spTree>
    <p:extLst>
      <p:ext uri="{BB962C8B-B14F-4D97-AF65-F5344CB8AC3E}">
        <p14:creationId xmlns:p14="http://schemas.microsoft.com/office/powerpoint/2010/main" val="41615563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2EC31F-49CE-4B61-8902-5CE17729F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792" y="356753"/>
            <a:ext cx="8208415" cy="6144494"/>
          </a:xfrm>
          <a:prstGeom prst="rect">
            <a:avLst/>
          </a:prstGeom>
        </p:spPr>
      </p:pic>
    </p:spTree>
    <p:extLst>
      <p:ext uri="{BB962C8B-B14F-4D97-AF65-F5344CB8AC3E}">
        <p14:creationId xmlns:p14="http://schemas.microsoft.com/office/powerpoint/2010/main" val="16161882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FA4A-A63B-48E6-80A0-33F60F3EC272}"/>
              </a:ext>
            </a:extLst>
          </p:cNvPr>
          <p:cNvSpPr>
            <a:spLocks noGrp="1"/>
          </p:cNvSpPr>
          <p:nvPr>
            <p:ph type="title"/>
          </p:nvPr>
        </p:nvSpPr>
        <p:spPr/>
        <p:txBody>
          <a:bodyPr/>
          <a:lstStyle/>
          <a:p>
            <a:r>
              <a:rPr lang="en-US" dirty="0"/>
              <a:t>What does it mean to be:</a:t>
            </a:r>
            <a:br>
              <a:rPr lang="en-US" dirty="0"/>
            </a:br>
            <a:r>
              <a:rPr lang="en-US" dirty="0"/>
              <a:t>Presbyterian</a:t>
            </a:r>
          </a:p>
        </p:txBody>
      </p:sp>
      <p:sp>
        <p:nvSpPr>
          <p:cNvPr id="3" name="Content Placeholder 2">
            <a:extLst>
              <a:ext uri="{FF2B5EF4-FFF2-40B4-BE49-F238E27FC236}">
                <a16:creationId xmlns:a16="http://schemas.microsoft.com/office/drawing/2014/main" id="{9908FAE8-4770-406D-886A-248AFE20BF11}"/>
              </a:ext>
            </a:extLst>
          </p:cNvPr>
          <p:cNvSpPr>
            <a:spLocks noGrp="1"/>
          </p:cNvSpPr>
          <p:nvPr>
            <p:ph idx="1"/>
          </p:nvPr>
        </p:nvSpPr>
        <p:spPr/>
        <p:txBody>
          <a:bodyPr>
            <a:normAutofit/>
          </a:bodyPr>
          <a:lstStyle/>
          <a:p>
            <a:r>
              <a:rPr lang="en-US" dirty="0"/>
              <a:t>Presbyterians are characterized by:</a:t>
            </a:r>
          </a:p>
          <a:p>
            <a:pPr lvl="1"/>
            <a:r>
              <a:rPr lang="en-US" dirty="0"/>
              <a:t>Particular church governance structure of having “presbyters” as leaders of the church</a:t>
            </a:r>
          </a:p>
          <a:p>
            <a:pPr lvl="1"/>
            <a:r>
              <a:rPr lang="en-US" dirty="0"/>
              <a:t>Westminster Confession of Faith (Reformed)- 1646</a:t>
            </a:r>
          </a:p>
          <a:p>
            <a:pPr lvl="1"/>
            <a:r>
              <a:rPr lang="en-US" dirty="0"/>
              <a:t>Westminster catechisms- 1646</a:t>
            </a:r>
          </a:p>
          <a:p>
            <a:r>
              <a:rPr lang="en-US" dirty="0"/>
              <a:t>Some will also adhere to:</a:t>
            </a:r>
          </a:p>
          <a:p>
            <a:pPr lvl="1"/>
            <a:r>
              <a:rPr lang="en-US" dirty="0"/>
              <a:t>Scots Confession (1560)</a:t>
            </a:r>
          </a:p>
          <a:p>
            <a:pPr lvl="1"/>
            <a:r>
              <a:rPr lang="en-US" dirty="0"/>
              <a:t>Heidelberg Catechism (1563)</a:t>
            </a:r>
          </a:p>
          <a:p>
            <a:pPr lvl="1"/>
            <a:r>
              <a:rPr lang="en-US" dirty="0"/>
              <a:t>Second Helvetic Confession (1566)</a:t>
            </a:r>
          </a:p>
          <a:p>
            <a:r>
              <a:rPr lang="en-US" dirty="0"/>
              <a:t>Due to their church structure, different Presbyterian churches will have different documents to which they subscribe.</a:t>
            </a:r>
          </a:p>
        </p:txBody>
      </p:sp>
    </p:spTree>
    <p:extLst>
      <p:ext uri="{BB962C8B-B14F-4D97-AF65-F5344CB8AC3E}">
        <p14:creationId xmlns:p14="http://schemas.microsoft.com/office/powerpoint/2010/main" val="5136915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43C0-C08F-472F-AF89-B49689E5968F}"/>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129A37EA-DCCA-42EA-BDA1-9FAE4D6E41BC}"/>
              </a:ext>
            </a:extLst>
          </p:cNvPr>
          <p:cNvSpPr>
            <a:spLocks noGrp="1"/>
          </p:cNvSpPr>
          <p:nvPr>
            <p:ph idx="1"/>
          </p:nvPr>
        </p:nvSpPr>
        <p:spPr/>
        <p:txBody>
          <a:bodyPr/>
          <a:lstStyle/>
          <a:p>
            <a:r>
              <a:rPr lang="en-US" dirty="0"/>
              <a:t>Presbyterianism rises mainly out of the </a:t>
            </a:r>
            <a:r>
              <a:rPr lang="en-US" b="1" dirty="0"/>
              <a:t>Church of Scotland </a:t>
            </a:r>
            <a:r>
              <a:rPr lang="en-US" dirty="0"/>
              <a:t>from the leadership of </a:t>
            </a:r>
            <a:r>
              <a:rPr lang="en-US" b="1" dirty="0"/>
              <a:t>John Knox in 1560</a:t>
            </a:r>
            <a:r>
              <a:rPr lang="en-US" dirty="0"/>
              <a:t>. This comes among the push for Scottish independence and later including dissenters from the </a:t>
            </a:r>
            <a:r>
              <a:rPr lang="en-US" b="1" dirty="0"/>
              <a:t>English Civil War in 1642-1651</a:t>
            </a:r>
            <a:r>
              <a:rPr lang="en-US" dirty="0"/>
              <a:t>.</a:t>
            </a:r>
          </a:p>
          <a:p>
            <a:pPr lvl="1"/>
            <a:r>
              <a:rPr lang="en-US" dirty="0"/>
              <a:t>Note that Presbyterianism is a branch of the Reformed church with the name of the church representing a </a:t>
            </a:r>
            <a:r>
              <a:rPr lang="en-US" b="1" dirty="0"/>
              <a:t>church-governance structure</a:t>
            </a:r>
            <a:r>
              <a:rPr lang="en-US" dirty="0"/>
              <a:t> rather than theology.</a:t>
            </a:r>
          </a:p>
          <a:p>
            <a:pPr lvl="1"/>
            <a:r>
              <a:rPr lang="en-US" dirty="0"/>
              <a:t>John Knox as the leader of the church in Scotland follows the tradition of </a:t>
            </a:r>
            <a:r>
              <a:rPr lang="en-US" b="1" dirty="0"/>
              <a:t>John Calvin</a:t>
            </a:r>
            <a:r>
              <a:rPr lang="en-US" dirty="0"/>
              <a:t>, having studied with him in Geneva.</a:t>
            </a:r>
          </a:p>
          <a:p>
            <a:r>
              <a:rPr lang="en-US" dirty="0"/>
              <a:t>With the summoning of the Westminster Assembly in 1646, John Knox writes a confession of faith which is later voted for the Assembly’s stance in the Church of England. This is adopted as the national Church of Scotland after it’s adoption by the Assembly.</a:t>
            </a:r>
          </a:p>
        </p:txBody>
      </p:sp>
    </p:spTree>
    <p:extLst>
      <p:ext uri="{BB962C8B-B14F-4D97-AF65-F5344CB8AC3E}">
        <p14:creationId xmlns:p14="http://schemas.microsoft.com/office/powerpoint/2010/main" val="2132984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C3ED-2AD0-4895-B758-8ADDA6704BED}"/>
              </a:ext>
            </a:extLst>
          </p:cNvPr>
          <p:cNvSpPr>
            <a:spLocks noGrp="1"/>
          </p:cNvSpPr>
          <p:nvPr>
            <p:ph type="title"/>
          </p:nvPr>
        </p:nvSpPr>
        <p:spPr/>
        <p:txBody>
          <a:bodyPr/>
          <a:lstStyle/>
          <a:p>
            <a:r>
              <a:rPr lang="en-US" dirty="0"/>
              <a:t>History- America</a:t>
            </a:r>
          </a:p>
        </p:txBody>
      </p:sp>
      <p:sp>
        <p:nvSpPr>
          <p:cNvPr id="3" name="Content Placeholder 2">
            <a:extLst>
              <a:ext uri="{FF2B5EF4-FFF2-40B4-BE49-F238E27FC236}">
                <a16:creationId xmlns:a16="http://schemas.microsoft.com/office/drawing/2014/main" id="{BB3DC2DD-DE3C-4C9C-9A23-9355D40EFBED}"/>
              </a:ext>
            </a:extLst>
          </p:cNvPr>
          <p:cNvSpPr>
            <a:spLocks noGrp="1"/>
          </p:cNvSpPr>
          <p:nvPr>
            <p:ph idx="1"/>
          </p:nvPr>
        </p:nvSpPr>
        <p:spPr/>
        <p:txBody>
          <a:bodyPr/>
          <a:lstStyle/>
          <a:p>
            <a:r>
              <a:rPr lang="en-US" dirty="0"/>
              <a:t>Immigrants from Scotland, England, and Ireland would bring Presbyterianism to the US with the first presbytery formed in 1706, which would later become the PCUSA. </a:t>
            </a:r>
          </a:p>
          <a:p>
            <a:r>
              <a:rPr lang="en-US" dirty="0"/>
              <a:t>Like Baptists, the Civil War would cause divisions in the Church along northern and southern lines. However, these church bodies would later be reunited in 1983 as the Presbyterian Church (U.S.A).</a:t>
            </a:r>
          </a:p>
          <a:p>
            <a:r>
              <a:rPr lang="en-US" dirty="0"/>
              <a:t>The Presbyterian Church would be play a significant role in the Second Great Awakening (1795-1835) by sending missionaries to the frontiers and would also see great growth from the endeavor. </a:t>
            </a:r>
          </a:p>
        </p:txBody>
      </p:sp>
    </p:spTree>
    <p:extLst>
      <p:ext uri="{BB962C8B-B14F-4D97-AF65-F5344CB8AC3E}">
        <p14:creationId xmlns:p14="http://schemas.microsoft.com/office/powerpoint/2010/main" val="10072538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90BB-BF30-4D63-98DF-03C378EFA678}"/>
              </a:ext>
            </a:extLst>
          </p:cNvPr>
          <p:cNvSpPr>
            <a:spLocks noGrp="1"/>
          </p:cNvSpPr>
          <p:nvPr>
            <p:ph type="title"/>
          </p:nvPr>
        </p:nvSpPr>
        <p:spPr/>
        <p:txBody>
          <a:bodyPr/>
          <a:lstStyle/>
          <a:p>
            <a:r>
              <a:rPr lang="en-US" dirty="0"/>
              <a:t>Church Governance</a:t>
            </a:r>
          </a:p>
        </p:txBody>
      </p:sp>
      <p:sp>
        <p:nvSpPr>
          <p:cNvPr id="3" name="Content Placeholder 2">
            <a:extLst>
              <a:ext uri="{FF2B5EF4-FFF2-40B4-BE49-F238E27FC236}">
                <a16:creationId xmlns:a16="http://schemas.microsoft.com/office/drawing/2014/main" id="{179FAEF3-4CB6-48A7-A8E2-D31F8AC5F983}"/>
              </a:ext>
            </a:extLst>
          </p:cNvPr>
          <p:cNvSpPr>
            <a:spLocks noGrp="1"/>
          </p:cNvSpPr>
          <p:nvPr>
            <p:ph idx="1"/>
          </p:nvPr>
        </p:nvSpPr>
        <p:spPr>
          <a:xfrm>
            <a:off x="1143000" y="2057400"/>
            <a:ext cx="6646333" cy="4191000"/>
          </a:xfrm>
        </p:spPr>
        <p:txBody>
          <a:bodyPr>
            <a:normAutofit/>
          </a:bodyPr>
          <a:lstStyle/>
          <a:p>
            <a:r>
              <a:rPr lang="en-US" dirty="0"/>
              <a:t>One of the most notable features of the Presbyterian Church is their church structure. They would repudiate the episcopal structure of the Catholics and Anglicans, but also decry the congregationalism present in other Protestant church bodies.</a:t>
            </a:r>
          </a:p>
          <a:p>
            <a:r>
              <a:rPr lang="en-US" dirty="0"/>
              <a:t>Similar to a representative democracy, each congregation will elect leaders (elders/presbyters) to “session”, which is the governing body of the local congregation.</a:t>
            </a:r>
          </a:p>
          <a:p>
            <a:r>
              <a:rPr lang="en-US" dirty="0"/>
              <a:t>From the Session, the body would send a delegate to the local (“Presbytery”), regional (“Synod”), and National (“General Assembly”) assemblies.</a:t>
            </a:r>
          </a:p>
        </p:txBody>
      </p:sp>
      <p:pic>
        <p:nvPicPr>
          <p:cNvPr id="4" name="Picture 3">
            <a:extLst>
              <a:ext uri="{FF2B5EF4-FFF2-40B4-BE49-F238E27FC236}">
                <a16:creationId xmlns:a16="http://schemas.microsoft.com/office/drawing/2014/main" id="{AFA85501-2CC0-4368-ACA8-241530DF695C}"/>
              </a:ext>
            </a:extLst>
          </p:cNvPr>
          <p:cNvPicPr>
            <a:picLocks noChangeAspect="1"/>
          </p:cNvPicPr>
          <p:nvPr/>
        </p:nvPicPr>
        <p:blipFill>
          <a:blip r:embed="rId2"/>
          <a:stretch>
            <a:fillRect/>
          </a:stretch>
        </p:blipFill>
        <p:spPr>
          <a:xfrm>
            <a:off x="7992533" y="2057400"/>
            <a:ext cx="3570817" cy="4038600"/>
          </a:xfrm>
          <a:prstGeom prst="rect">
            <a:avLst/>
          </a:prstGeom>
        </p:spPr>
      </p:pic>
    </p:spTree>
    <p:extLst>
      <p:ext uri="{BB962C8B-B14F-4D97-AF65-F5344CB8AC3E}">
        <p14:creationId xmlns:p14="http://schemas.microsoft.com/office/powerpoint/2010/main" val="366452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55417B-A1AC-49C3-983E-6BFE259ABDC5}"/>
              </a:ext>
            </a:extLst>
          </p:cNvPr>
          <p:cNvPicPr>
            <a:picLocks noChangeAspect="1"/>
          </p:cNvPicPr>
          <p:nvPr/>
        </p:nvPicPr>
        <p:blipFill>
          <a:blip r:embed="rId2"/>
          <a:stretch>
            <a:fillRect/>
          </a:stretch>
        </p:blipFill>
        <p:spPr>
          <a:xfrm>
            <a:off x="2319866" y="251403"/>
            <a:ext cx="9584267" cy="6355193"/>
          </a:xfrm>
          <a:prstGeom prst="rect">
            <a:avLst/>
          </a:prstGeom>
        </p:spPr>
      </p:pic>
      <p:sp>
        <p:nvSpPr>
          <p:cNvPr id="6" name="TextBox 5">
            <a:extLst>
              <a:ext uri="{FF2B5EF4-FFF2-40B4-BE49-F238E27FC236}">
                <a16:creationId xmlns:a16="http://schemas.microsoft.com/office/drawing/2014/main" id="{6FD33463-D0E9-415D-B60D-C2B5FF7BC0FB}"/>
              </a:ext>
            </a:extLst>
          </p:cNvPr>
          <p:cNvSpPr txBox="1"/>
          <p:nvPr/>
        </p:nvSpPr>
        <p:spPr>
          <a:xfrm>
            <a:off x="287868" y="448492"/>
            <a:ext cx="2031998" cy="1938992"/>
          </a:xfrm>
          <a:prstGeom prst="rect">
            <a:avLst/>
          </a:prstGeom>
          <a:noFill/>
        </p:spPr>
        <p:txBody>
          <a:bodyPr wrap="square" rtlCol="0">
            <a:spAutoFit/>
          </a:bodyPr>
          <a:lstStyle/>
          <a:p>
            <a:r>
              <a:rPr lang="en-US" sz="2000" dirty="0">
                <a:solidFill>
                  <a:schemeClr val="accent1"/>
                </a:solidFill>
              </a:rPr>
              <a:t>First Presbyterian Church of Pittsburgh </a:t>
            </a:r>
          </a:p>
          <a:p>
            <a:endParaRPr lang="en-US" sz="2000" dirty="0">
              <a:solidFill>
                <a:schemeClr val="accent1"/>
              </a:solidFill>
            </a:endParaRPr>
          </a:p>
          <a:p>
            <a:r>
              <a:rPr lang="en-US" sz="2000" dirty="0">
                <a:solidFill>
                  <a:schemeClr val="accent1"/>
                </a:solidFill>
              </a:rPr>
              <a:t>PCUSA Church</a:t>
            </a:r>
          </a:p>
        </p:txBody>
      </p:sp>
    </p:spTree>
    <p:extLst>
      <p:ext uri="{BB962C8B-B14F-4D97-AF65-F5344CB8AC3E}">
        <p14:creationId xmlns:p14="http://schemas.microsoft.com/office/powerpoint/2010/main" val="5331077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C639-CD2B-4112-850F-033E78333DE4}"/>
              </a:ext>
            </a:extLst>
          </p:cNvPr>
          <p:cNvSpPr>
            <a:spLocks noGrp="1"/>
          </p:cNvSpPr>
          <p:nvPr>
            <p:ph type="title"/>
          </p:nvPr>
        </p:nvSpPr>
        <p:spPr/>
        <p:txBody>
          <a:bodyPr/>
          <a:lstStyle/>
          <a:p>
            <a:r>
              <a:rPr lang="en-US" dirty="0"/>
              <a:t>Main Beliefs</a:t>
            </a:r>
          </a:p>
        </p:txBody>
      </p:sp>
      <p:sp>
        <p:nvSpPr>
          <p:cNvPr id="3" name="Content Placeholder 2">
            <a:extLst>
              <a:ext uri="{FF2B5EF4-FFF2-40B4-BE49-F238E27FC236}">
                <a16:creationId xmlns:a16="http://schemas.microsoft.com/office/drawing/2014/main" id="{E2C9C9AD-FD04-4056-B1AE-F5CCCA9A431E}"/>
              </a:ext>
            </a:extLst>
          </p:cNvPr>
          <p:cNvSpPr>
            <a:spLocks noGrp="1"/>
          </p:cNvSpPr>
          <p:nvPr>
            <p:ph idx="1"/>
          </p:nvPr>
        </p:nvSpPr>
        <p:spPr/>
        <p:txBody>
          <a:bodyPr/>
          <a:lstStyle/>
          <a:p>
            <a:r>
              <a:rPr lang="en-US" dirty="0"/>
              <a:t>Presbyterians follow many of the same beliefs as other Reformed churches. The main framework of their beliefs is the acronym T.U.L.I.P (discussed last week).</a:t>
            </a:r>
          </a:p>
          <a:p>
            <a:pPr lvl="1"/>
            <a:r>
              <a:rPr lang="en-US" dirty="0"/>
              <a:t>Total depravity, Unconditional Election, Limited Atonement, Irresistible Grace, Perseverance of the Saints.</a:t>
            </a:r>
          </a:p>
          <a:p>
            <a:r>
              <a:rPr lang="en-US" dirty="0"/>
              <a:t>Presbyterians hold to two Sacraments, namely Baptism and the Lord’s Supper.</a:t>
            </a:r>
          </a:p>
          <a:p>
            <a:pPr lvl="1"/>
            <a:r>
              <a:rPr lang="en-US" dirty="0"/>
              <a:t>Presbyterians baptize infants by sprinkling or pouring water over the head. They reject immersion as a form of baptism.</a:t>
            </a:r>
          </a:p>
          <a:p>
            <a:pPr lvl="1"/>
            <a:r>
              <a:rPr lang="en-US" dirty="0"/>
              <a:t>In line with their Reformed tradition, Christ’s presence in the Sacrament is only through a “spiritual” presence. Though, since they do not believe that the Lord’s Supper is a reenactment of the Last Supper, they will have a separate table at which to communion, rather than an altar.</a:t>
            </a:r>
          </a:p>
        </p:txBody>
      </p:sp>
    </p:spTree>
    <p:extLst>
      <p:ext uri="{BB962C8B-B14F-4D97-AF65-F5344CB8AC3E}">
        <p14:creationId xmlns:p14="http://schemas.microsoft.com/office/powerpoint/2010/main" val="12100314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si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226</TotalTime>
  <Words>883</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Corbel</vt:lpstr>
      <vt:lpstr>Basis</vt:lpstr>
      <vt:lpstr>Presbyterian</vt:lpstr>
      <vt:lpstr>Statistics</vt:lpstr>
      <vt:lpstr>PowerPoint Presentation</vt:lpstr>
      <vt:lpstr>What does it mean to be: Presbyterian</vt:lpstr>
      <vt:lpstr>History</vt:lpstr>
      <vt:lpstr>History- America</vt:lpstr>
      <vt:lpstr>Church Governance</vt:lpstr>
      <vt:lpstr>PowerPoint Presentation</vt:lpstr>
      <vt:lpstr>Main Beliefs</vt:lpstr>
      <vt:lpstr>Modern Social Issues</vt:lpstr>
      <vt:lpstr>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Presbyterian</dc:title>
  <dc:creator>Grant Sorenson</dc:creator>
  <cp:lastModifiedBy>Grant Sorenson</cp:lastModifiedBy>
  <cp:revision>7</cp:revision>
  <dcterms:created xsi:type="dcterms:W3CDTF">2025-07-07T13:45:58Z</dcterms:created>
  <dcterms:modified xsi:type="dcterms:W3CDTF">2025-07-09T15:50:35Z</dcterms:modified>
</cp:coreProperties>
</file>